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4" r:id="rId1"/>
  </p:sldMasterIdLst>
  <p:notesMasterIdLst>
    <p:notesMasterId r:id="rId48"/>
  </p:notesMasterIdLst>
  <p:handoutMasterIdLst>
    <p:handoutMasterId r:id="rId4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6" r:id="rId30"/>
    <p:sldId id="285" r:id="rId31"/>
    <p:sldId id="284" r:id="rId32"/>
    <p:sldId id="287" r:id="rId33"/>
    <p:sldId id="288" r:id="rId34"/>
    <p:sldId id="290" r:id="rId35"/>
    <p:sldId id="289" r:id="rId36"/>
    <p:sldId id="291" r:id="rId37"/>
    <p:sldId id="292" r:id="rId38"/>
    <p:sldId id="293" r:id="rId39"/>
    <p:sldId id="294" r:id="rId40"/>
    <p:sldId id="295" r:id="rId41"/>
    <p:sldId id="296" r:id="rId42"/>
    <p:sldId id="297" r:id="rId43"/>
    <p:sldId id="298" r:id="rId44"/>
    <p:sldId id="299" r:id="rId45"/>
    <p:sldId id="300" r:id="rId46"/>
    <p:sldId id="301" r:id="rId47"/>
  </p:sldIdLst>
  <p:sldSz cx="9144000" cy="6858000" type="screen4x3"/>
  <p:notesSz cx="9144000" cy="6858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autoAdjust="0"/>
    <p:restoredTop sz="94686" autoAdjust="0"/>
  </p:normalViewPr>
  <p:slideViewPr>
    <p:cSldViewPr>
      <p:cViewPr>
        <p:scale>
          <a:sx n="83" d="100"/>
          <a:sy n="83" d="100"/>
        </p:scale>
        <p:origin x="-926" y="34"/>
      </p:cViewPr>
      <p:guideLst>
        <p:guide orient="horz" pos="2160"/>
        <p:guide pos="2880"/>
      </p:guideLst>
    </p:cSldViewPr>
  </p:slideViewPr>
  <p:outlineViewPr>
    <p:cViewPr>
      <p:scale>
        <a:sx n="33" d="100"/>
        <a:sy n="33" d="100"/>
      </p:scale>
      <p:origin x="19" y="91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smtClean="0"/>
            </a:lvl1pPr>
          </a:lstStyle>
          <a:p>
            <a:pPr>
              <a:defRPr/>
            </a:pPr>
            <a:endParaRPr lang="ru-RU"/>
          </a:p>
        </p:txBody>
      </p:sp>
      <p:sp>
        <p:nvSpPr>
          <p:cNvPr id="3" name="Дата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smtClean="0"/>
            </a:lvl1pPr>
          </a:lstStyle>
          <a:p>
            <a:pPr>
              <a:defRPr/>
            </a:pPr>
            <a:fld id="{AC2DA2E9-91B6-417B-A359-C7C41E562B6F}" type="datetimeFigureOut">
              <a:rPr lang="ru-RU"/>
              <a:pPr>
                <a:defRPr/>
              </a:pPr>
              <a:t>28.01.2024</a:t>
            </a:fld>
            <a:endParaRPr lang="ru-RU"/>
          </a:p>
        </p:txBody>
      </p:sp>
      <p:sp>
        <p:nvSpPr>
          <p:cNvPr id="4" name="Нижний колонтитул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smtClean="0"/>
            </a:lvl1pPr>
          </a:lstStyle>
          <a:p>
            <a:pPr>
              <a:defRPr/>
            </a:pPr>
            <a:endParaRPr lang="ru-RU"/>
          </a:p>
        </p:txBody>
      </p:sp>
      <p:sp>
        <p:nvSpPr>
          <p:cNvPr id="5" name="Номер слайда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smtClean="0"/>
            </a:lvl1pPr>
          </a:lstStyle>
          <a:p>
            <a:pPr>
              <a:defRPr/>
            </a:pPr>
            <a:fld id="{590793D9-FC12-44DC-97EC-1C01ECC49510}" type="slidenum">
              <a:rPr lang="ru-RU"/>
              <a:pPr>
                <a:defRPr/>
              </a:pPr>
              <a:t>‹#›</a:t>
            </a:fld>
            <a:endParaRPr lang="ru-RU"/>
          </a:p>
        </p:txBody>
      </p:sp>
    </p:spTree>
    <p:extLst>
      <p:ext uri="{BB962C8B-B14F-4D97-AF65-F5344CB8AC3E}">
        <p14:creationId xmlns:p14="http://schemas.microsoft.com/office/powerpoint/2010/main" val="19389914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7846105-3BC3-4DA6-8F60-F11F1D0B2E6F}" type="datetimeFigureOut">
              <a:rPr lang="ru-RU"/>
              <a:pPr>
                <a:defRPr/>
              </a:pPr>
              <a:t>28.01.2024</a:t>
            </a:fld>
            <a:endParaRPr lang="ru-RU"/>
          </a:p>
        </p:txBody>
      </p:sp>
      <p:sp>
        <p:nvSpPr>
          <p:cNvPr id="4" name="Образ слайда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1D0DEA4-7C72-45D7-B485-B205D0D5E9D6}" type="slidenum">
              <a:rPr lang="ru-RU"/>
              <a:pPr>
                <a:defRPr/>
              </a:pPr>
              <a:t>‹#›</a:t>
            </a:fld>
            <a:endParaRPr lang="ru-RU"/>
          </a:p>
        </p:txBody>
      </p:sp>
    </p:spTree>
    <p:extLst>
      <p:ext uri="{BB962C8B-B14F-4D97-AF65-F5344CB8AC3E}">
        <p14:creationId xmlns:p14="http://schemas.microsoft.com/office/powerpoint/2010/main" val="7231062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bwMode="auto">
          <a:noFill/>
          <a:ln>
            <a:solidFill>
              <a:srgbClr val="000000"/>
            </a:solidFill>
            <a:miter lim="800000"/>
            <a:headEnd/>
            <a:tailEnd/>
          </a:ln>
        </p:spPr>
      </p:sp>
      <p:sp>
        <p:nvSpPr>
          <p:cNvPr id="4403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355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861E20-0967-46B1-9437-D345DDA7D35E}" type="slidenum">
              <a:rPr lang="ru-RU" smtClean="0">
                <a:cs typeface="Arial" charset="0"/>
              </a:rPr>
              <a:pPr fontAlgn="base">
                <a:spcBef>
                  <a:spcPct val="0"/>
                </a:spcBef>
                <a:spcAft>
                  <a:spcPct val="0"/>
                </a:spcAft>
                <a:defRPr/>
              </a:pPr>
              <a:t>1</a:t>
            </a:fld>
            <a:endParaRPr lang="ru-RU" smtClean="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a:t>
            </a:fld>
            <a:endParaRPr lang="ru-RU"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a:t>
            </a:fld>
            <a:endParaRPr lang="ru-RU" smtClean="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a:t>
            </a:fld>
            <a:endParaRPr lang="ru-RU" smtClean="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5</a:t>
            </a:fld>
            <a:endParaRPr lang="ru-RU"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6</a:t>
            </a:fld>
            <a:endParaRPr lang="ru-RU" smtClean="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7</a:t>
            </a:fld>
            <a:endParaRPr lang="ru-RU" smtClean="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8</a:t>
            </a:fld>
            <a:endParaRPr lang="ru-RU" smtClean="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9</a:t>
            </a:fld>
            <a:endParaRPr lang="ru-RU" smtClean="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10</a:t>
            </a:fld>
            <a:endParaRPr lang="ru-RU" smtClean="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11</a:t>
            </a:fld>
            <a:endParaRPr lang="ru-RU" smtClean="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12</a:t>
            </a:fld>
            <a:endParaRPr lang="ru-RU" smtClean="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13</a:t>
            </a:fld>
            <a:endParaRPr lang="ru-RU" smtClean="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14</a:t>
            </a:fld>
            <a:endParaRPr lang="ru-RU" smtClean="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15</a:t>
            </a:fld>
            <a:endParaRPr lang="ru-RU" smtClean="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16</a:t>
            </a:fld>
            <a:endParaRPr lang="ru-RU" smtClean="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17</a:t>
            </a:fld>
            <a:endParaRPr lang="ru-RU" smtClean="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18</a:t>
            </a:fld>
            <a:endParaRPr lang="ru-RU" smtClean="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19</a:t>
            </a:fld>
            <a:endParaRPr lang="ru-RU" smtClean="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20</a:t>
            </a:fld>
            <a:endParaRPr lang="ru-RU" smtClean="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21</a:t>
            </a:fld>
            <a:endParaRPr lang="ru-RU" smtClean="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22</a:t>
            </a:fld>
            <a:endParaRPr lang="ru-RU" smtClean="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23</a:t>
            </a:fld>
            <a:endParaRPr lang="ru-RU" smtClean="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24</a:t>
            </a:fld>
            <a:endParaRPr lang="ru-RU" smtClean="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25</a:t>
            </a:fld>
            <a:endParaRPr lang="ru-RU" smtClean="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26</a:t>
            </a:fld>
            <a:endParaRPr lang="ru-RU" smtClean="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27</a:t>
            </a:fld>
            <a:endParaRPr lang="ru-RU" smtClean="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28</a:t>
            </a:fld>
            <a:endParaRPr lang="ru-RU" smtClean="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29</a:t>
            </a:fld>
            <a:endParaRPr lang="ru-RU" smtClean="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30</a:t>
            </a:fld>
            <a:endParaRPr lang="ru-RU" smtClean="0">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31</a:t>
            </a:fld>
            <a:endParaRPr lang="ru-RU" smtClean="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32</a:t>
            </a:fld>
            <a:endParaRPr lang="ru-RU" smtClean="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33</a:t>
            </a:fld>
            <a:endParaRPr lang="ru-RU" smtClean="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34</a:t>
            </a:fld>
            <a:endParaRPr lang="ru-RU" smtClean="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35</a:t>
            </a:fld>
            <a:endParaRPr lang="ru-RU" smtClean="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36</a:t>
            </a:fld>
            <a:endParaRPr lang="ru-RU" smtClean="0">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37</a:t>
            </a:fld>
            <a:endParaRPr lang="ru-RU" smtClean="0">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38</a:t>
            </a:fld>
            <a:endParaRPr lang="ru-RU" smtClean="0">
              <a:cs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39</a:t>
            </a:fld>
            <a:endParaRPr lang="ru-RU" smtClean="0">
              <a:cs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40</a:t>
            </a:fld>
            <a:endParaRPr lang="ru-RU" smtClean="0">
              <a:cs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41</a:t>
            </a:fld>
            <a:endParaRPr lang="ru-RU" smtClean="0">
              <a:cs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42</a:t>
            </a:fld>
            <a:endParaRPr lang="ru-RU" smtClean="0">
              <a:cs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43</a:t>
            </a:fld>
            <a:endParaRPr lang="ru-RU" smtClean="0">
              <a:cs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44</a:t>
            </a:fld>
            <a:endParaRPr lang="ru-RU" smtClean="0">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45</a:t>
            </a:fld>
            <a:endParaRPr lang="ru-RU" smtClean="0">
              <a:cs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560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626F3-DDCA-4F11-BA16-6B1C87F48894}" type="slidenum">
              <a:rPr lang="ru-RU" smtClean="0">
                <a:cs typeface="Arial" charset="0"/>
              </a:rPr>
              <a:pPr fontAlgn="base">
                <a:spcBef>
                  <a:spcPct val="0"/>
                </a:spcBef>
                <a:spcAft>
                  <a:spcPct val="0"/>
                </a:spcAft>
                <a:defRPr/>
              </a:pPr>
              <a:t>46</a:t>
            </a:fld>
            <a:endParaRPr lang="ru-RU"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702D3B7A-9A2B-4D92-8BB6-8692915700FE}" type="datetimeFigureOut">
              <a:rPr lang="ru-RU" smtClean="0"/>
              <a:pPr>
                <a:defRPr/>
              </a:pPr>
              <a:t>28.01.2024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7143BF41-FC73-4AE3-BC2F-75B344195E50}" type="slidenum">
              <a:rPr lang="ru-RU" smtClean="0"/>
              <a:pPr>
                <a:defRPr/>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89F77861-94A0-44FD-807E-5EAB87B48CC4}" type="datetimeFigureOut">
              <a:rPr lang="ru-RU" smtClean="0"/>
              <a:pPr>
                <a:defRPr/>
              </a:pPr>
              <a:t>28.01.2024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38DEE406-D9D0-41C6-863C-67ADAA9EDD69}" type="slidenum">
              <a:rPr lang="ru-RU" smtClean="0"/>
              <a:pPr>
                <a:defRPr/>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C30DA155-450B-4FCB-9C72-CC282BEBD726}" type="datetimeFigureOut">
              <a:rPr lang="ru-RU" smtClean="0"/>
              <a:pPr>
                <a:defRPr/>
              </a:pPr>
              <a:t>28.01.2024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BFCF3322-D6BD-4C6A-BA2A-39C1F6F6C4B4}" type="slidenum">
              <a:rPr lang="ru-RU" smtClean="0"/>
              <a:pPr>
                <a:defRPr/>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fld id="{283B5210-F2B6-422A-8079-74883E6A9E8B}" type="datetimeFigureOut">
              <a:rPr lang="ru-RU" smtClean="0"/>
              <a:pPr>
                <a:defRPr/>
              </a:pPr>
              <a:t>28.01.2024</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4682EF0C-D93D-4F09-8792-2400910CED47}" type="slidenum">
              <a:rPr lang="ru-RU" smtClean="0"/>
              <a:pPr>
                <a:defRPr/>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5408DB0E-1985-4227-91F9-2CA4F10DFF00}" type="datetimeFigureOut">
              <a:rPr lang="ru-RU" smtClean="0"/>
              <a:pPr>
                <a:defRPr/>
              </a:pPr>
              <a:t>28.01.2024</a:t>
            </a:fld>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2D9A2367-7B7E-43B1-BF3C-4C3409FEEB93}" type="slidenum">
              <a:rPr lang="ru-RU" smtClean="0"/>
              <a:pPr>
                <a:defRPr/>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a:defRPr/>
            </a:pPr>
            <a:fld id="{CBE131A1-9363-44A9-BF1F-5ED4C376E828}" type="datetimeFigureOut">
              <a:rPr lang="ru-RU" smtClean="0"/>
              <a:pPr>
                <a:defRPr/>
              </a:pPr>
              <a:t>28.01.2024</a:t>
            </a:fld>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3CCBACB3-D222-4B13-9BA2-175FF165EFF6}" type="slidenum">
              <a:rPr lang="ru-RU" smtClean="0"/>
              <a:pPr>
                <a:defRPr/>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710D65B-5938-41CF-980C-51BA43A596F0}" type="datetimeFigureOut">
              <a:rPr lang="ru-RU" smtClean="0"/>
              <a:pPr>
                <a:defRPr/>
              </a:pPr>
              <a:t>28.01.2024</a:t>
            </a:fld>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13430E6C-7F02-4040-A4B5-A1835EDCD822}" type="slidenum">
              <a:rPr lang="ru-RU" smtClean="0"/>
              <a:pPr>
                <a:defRPr/>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EF72BEDE-4CE2-45B1-A18E-F5BCC2E2C844}" type="datetimeFigureOut">
              <a:rPr lang="ru-RU" smtClean="0"/>
              <a:pPr>
                <a:defRPr/>
              </a:pPr>
              <a:t>28.01.2024</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F2729028-46AC-4BA5-88E2-0EFD0FE661D0}" type="slidenum">
              <a:rPr lang="ru-RU" smtClean="0"/>
              <a:pPr>
                <a:defRPr/>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CC10F3C8-F2E6-4B70-8615-24A628DB5C40}" type="datetimeFigureOut">
              <a:rPr lang="ru-RU" smtClean="0"/>
              <a:pPr>
                <a:defRPr/>
              </a:pPr>
              <a:t>28.01.2024</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06A466DA-C7AA-464B-A1D5-F98093C8F666}" type="slidenum">
              <a:rPr lang="ru-RU" smtClean="0"/>
              <a:pPr>
                <a:defRPr/>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07241F9C-6D97-470C-9B32-A5D638DBE5DA}" type="datetimeFigureOut">
              <a:rPr lang="ru-RU" smtClean="0"/>
              <a:pPr>
                <a:defRPr/>
              </a:pPr>
              <a:t>28.01.2024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F27A61B4-43E8-4623-8707-62F8FECF25FE}" type="slidenum">
              <a:rPr lang="ru-RU" smtClean="0"/>
              <a:pPr>
                <a:defRPr/>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32AA4B2F-06B5-4BA8-AF30-CB55A1D30185}" type="datetimeFigureOut">
              <a:rPr lang="ru-RU" smtClean="0"/>
              <a:pPr>
                <a:defRPr/>
              </a:pPr>
              <a:t>28.01.2024</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9F33E047-47D1-42FD-9AD9-848933007F4B}" type="slidenum">
              <a:rPr lang="ru-RU" smtClean="0"/>
              <a:pPr>
                <a:defRPr/>
              </a:pPr>
              <a:t>‹#›</a:t>
            </a:fld>
            <a:endParaRPr lang="ru-RU"/>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fld id="{5D01DF16-EEC0-4360-AC61-69691725DC86}" type="datetimeFigureOut">
              <a:rPr lang="ru-RU" smtClean="0"/>
              <a:pPr>
                <a:defRPr/>
              </a:pPr>
              <a:t>28.01.2024</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7B2D9FCB-7538-452E-9943-8A5773749713}"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ransition spd="med">
    <p:fade/>
  </p:transition>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ctrTitle"/>
          </p:nvPr>
        </p:nvSpPr>
        <p:spPr>
          <a:xfrm>
            <a:off x="251520" y="788988"/>
            <a:ext cx="8643937" cy="295232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182880" indent="0" algn="ctr" eaLnBrk="1" fontAlgn="auto" hangingPunct="1">
              <a:spcAft>
                <a:spcPts val="0"/>
              </a:spcAft>
              <a:buNone/>
              <a:defRPr/>
            </a:pPr>
            <a:r>
              <a:rPr lang="ru-RU" sz="5400" dirty="0" smtClean="0">
                <a:latin typeface="Georgia" pitchFamily="18" charset="0"/>
              </a:rPr>
              <a:t>Тема</a:t>
            </a:r>
            <a:r>
              <a:rPr lang="ru-RU" sz="5400" dirty="0" smtClean="0">
                <a:latin typeface="Georgia" pitchFamily="18" charset="0"/>
              </a:rPr>
              <a:t>: Общие конструктивно-планировочные требованиям к зданиям и сооружениям.</a:t>
            </a:r>
            <a:endParaRPr lang="ru-RU" sz="5400" dirty="0">
              <a:latin typeface="Georgia" pitchFamily="18"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lnSpcReduction="10000"/>
          </a:bodyPr>
          <a:lstStyle/>
          <a:p>
            <a:pPr algn="l"/>
            <a:r>
              <a:rPr lang="ru-RU" sz="4000" i="1" dirty="0" err="1">
                <a:solidFill>
                  <a:srgbClr val="0070C0"/>
                </a:solidFill>
              </a:rPr>
              <a:t>Сеисмостойкостью</a:t>
            </a:r>
            <a:r>
              <a:rPr lang="ru-RU" sz="4000" i="1" dirty="0"/>
              <a:t> </a:t>
            </a:r>
            <a:r>
              <a:rPr lang="ru-RU" sz="4000" dirty="0"/>
              <a:t>называется способность несущих кон­струкций не разрушаться и не опрокидываться при дейст­вии на них, кроме обычных нагрузок, инерционных (сейсми­ческих) сил, возникающих во время землетрясения расчет­ной интенсивности. </a:t>
            </a:r>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pPr algn="l"/>
            <a:r>
              <a:rPr lang="ru-RU" sz="3200" dirty="0"/>
              <a:t>Сейсмостойкость или практическая неразрушимость зданий и сооружений во время сильных землетрясений, ин­тенсивность которых соответствует расчетной сейсмичности их, обеспечивается за счет высокого качества строительно-монтажных работ, применения оптимальных объемно-пла­нировочных и конструктивных решений и обоснованного расчета сооружений.</a:t>
            </a:r>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524492568"/>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lnSpcReduction="10000"/>
          </a:bodyPr>
          <a:lstStyle/>
          <a:p>
            <a:pPr algn="l"/>
            <a:r>
              <a:rPr lang="ru-RU" sz="3200" dirty="0">
                <a:solidFill>
                  <a:srgbClr val="0070C0"/>
                </a:solidFill>
              </a:rPr>
              <a:t>При проектировании зданий и сооружений для строи­тельства в сейсмических районах следует строго соблюдать­ся следующие принципы: </a:t>
            </a:r>
          </a:p>
          <a:p>
            <a:pPr algn="l"/>
            <a:r>
              <a:rPr lang="ru-RU" sz="3200" dirty="0"/>
              <a:t>- общая компоновка зданий и сооружений, распреде­ление масс и жесткостей несущих конструкций должны быть разработаны таким образом, чтобы конструкции мог­ли наилучшим образом сопротивляться воздействию этих сил. </a:t>
            </a:r>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1356414458"/>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fontScale="92500"/>
          </a:bodyPr>
          <a:lstStyle/>
          <a:p>
            <a:pPr algn="l"/>
            <a:r>
              <a:rPr lang="ru-RU" sz="4400" dirty="0" smtClean="0">
                <a:solidFill>
                  <a:srgbClr val="00B0F0"/>
                </a:solidFill>
              </a:rPr>
              <a:t>Это </a:t>
            </a:r>
            <a:r>
              <a:rPr lang="ru-RU" sz="4400" dirty="0">
                <a:solidFill>
                  <a:srgbClr val="00B0F0"/>
                </a:solidFill>
              </a:rPr>
              <a:t>достигается, как правило, применением симметрич­ных конструктивных схем, равномерным распределением жесткостей конструкций и масс (от конструкций и нагрузок на перекрытия);</a:t>
            </a:r>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1070290958"/>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pPr algn="l"/>
            <a:r>
              <a:rPr lang="ru-RU" sz="4400" dirty="0"/>
              <a:t>- применять материалы, конструкции и конс­труктивные схемы, обеспечивающие наименьшие значения сейсмических нагрузок на здания и со­оружения; </a:t>
            </a:r>
          </a:p>
          <a:p>
            <a:pPr algn="l"/>
            <a:endParaRPr lang="ru-RU" sz="44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2251848116"/>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pPr algn="l"/>
            <a:r>
              <a:rPr lang="ru-RU" sz="4400" dirty="0" smtClean="0"/>
              <a:t>- </a:t>
            </a:r>
            <a:r>
              <a:rPr lang="ru-RU" sz="4400" dirty="0"/>
              <a:t>отдавать предпочтение многократно статичес­ки неопределимым конструктивным системам; </a:t>
            </a:r>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3229201426"/>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pPr algn="l"/>
            <a:r>
              <a:rPr lang="ru-RU" sz="4400" dirty="0"/>
              <a:t>- обеспечение монолитности и однородности конструк­ций с применением укрупненных сборных элементов</a:t>
            </a:r>
            <a:r>
              <a:rPr lang="ru-RU" sz="4400" dirty="0" smtClean="0"/>
              <a:t>;</a:t>
            </a:r>
            <a:endParaRPr lang="ru-RU" sz="44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665257164"/>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lnSpcReduction="10000"/>
          </a:bodyPr>
          <a:lstStyle/>
          <a:p>
            <a:pPr algn="l"/>
            <a:r>
              <a:rPr lang="ru-RU" sz="4400" dirty="0" smtClean="0"/>
              <a:t>- </a:t>
            </a:r>
            <a:r>
              <a:rPr lang="ru-RU" sz="4400" dirty="0"/>
              <a:t>необходимость создания условий, обеспечивающих развитие в элементах конструкций и их соединениях пласти­ческих деформаций при сохранений, общей устойчивости сооружений; </a:t>
            </a:r>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2196401472"/>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pPr algn="l"/>
            <a:r>
              <a:rPr lang="ru-RU" sz="3600" dirty="0"/>
              <a:t>- предусматривать конструктивные мероприя­тия, обеспечивающие устойчивость и геометри­ческую неизменяемость конструктивных систем при развитии в конструкциях и соединениях плас­тических деформаций и исключающие возмож­ность их хрупкого разрушения; </a:t>
            </a:r>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3038448823"/>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lnSpcReduction="10000"/>
          </a:bodyPr>
          <a:lstStyle/>
          <a:p>
            <a:pPr algn="l"/>
            <a:r>
              <a:rPr lang="ru-RU" sz="3600" dirty="0"/>
              <a:t>- должно строго соблюдаться требование динамиче­ской </a:t>
            </a:r>
            <a:r>
              <a:rPr lang="ru-RU" sz="3600" dirty="0" err="1"/>
              <a:t>равнопрочности</a:t>
            </a:r>
            <a:r>
              <a:rPr lang="ru-RU" sz="3600" dirty="0"/>
              <a:t> элементов несущих конструкций, т. е. не должны допускаться слабые узлы и элементы, прежде­временный выход которых из строя может привести к раз­рушению сооружений, до исчерпания несущей способности всех остальных элементов; </a:t>
            </a:r>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3240030535"/>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pPr algn="l"/>
            <a:r>
              <a:rPr lang="ru-RU" sz="3600" dirty="0"/>
              <a:t>-</a:t>
            </a:r>
            <a:r>
              <a:rPr lang="ru-RU" sz="3600" dirty="0" smtClean="0"/>
              <a:t> конструировать </a:t>
            </a:r>
            <a:r>
              <a:rPr lang="ru-RU" sz="3600" dirty="0"/>
              <a:t>стыковые соединения, опор­ные элементы и узлы таким образом, чтобы они обеспечивали передачу усилий и совместную ра­боту несущих конструкций во время землетрясе­ния; </a:t>
            </a:r>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1931728293"/>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fontScale="92500" lnSpcReduction="10000"/>
          </a:bodyPr>
          <a:lstStyle/>
          <a:p>
            <a:pPr algn="l"/>
            <a:r>
              <a:rPr lang="ru-RU" sz="4000" dirty="0"/>
              <a:t>- располагать стыки между несущими элемента­ми вне зоны максимальных усилий. </a:t>
            </a:r>
          </a:p>
          <a:p>
            <a:pPr algn="l"/>
            <a:r>
              <a:rPr lang="ru-RU" sz="4000" dirty="0"/>
              <a:t>- расчет сооружений на воздействие сейсмических сил должен производиться по методам динамики сооружений в соответствии с указаниями главы СНиП;</a:t>
            </a:r>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2931936434"/>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fontScale="92500" lnSpcReduction="10000"/>
          </a:bodyPr>
          <a:lstStyle/>
          <a:p>
            <a:pPr algn="l"/>
            <a:r>
              <a:rPr lang="ru-RU" sz="4000" dirty="0"/>
              <a:t>- все вертикальные несущие конструкции, перекрытия и покрытия здания должны быть соединены между собой та­ким образом, чтобы образовать единую пространственную систему, обеспечивающую его сейсмостойкость.</a:t>
            </a:r>
          </a:p>
          <a:p>
            <a:r>
              <a:rPr lang="ru-RU" sz="4000" i="1" dirty="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3080637533"/>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lnSpcReduction="10000"/>
          </a:bodyPr>
          <a:lstStyle/>
          <a:p>
            <a:pPr algn="l"/>
            <a:r>
              <a:rPr lang="ru-RU" sz="4400" dirty="0"/>
              <a:t>От объемно-планировочной схемы, от формы в плане зависит сейсмостойкость здания, поэтому конфигурация здания по возможности должна быть простой.</a:t>
            </a:r>
          </a:p>
          <a:p>
            <a:r>
              <a:rPr lang="ru-RU" sz="4000" i="1" dirty="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4257681822"/>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fontScale="92500" lnSpcReduction="10000"/>
          </a:bodyPr>
          <a:lstStyle/>
          <a:p>
            <a:pPr algn="l"/>
            <a:r>
              <a:rPr lang="ru-RU" sz="4400" dirty="0">
                <a:solidFill>
                  <a:srgbClr val="0070C0"/>
                </a:solidFill>
              </a:rPr>
              <a:t>Конфигурация здания рассматривается как простая при соблюдении следующих условий:</a:t>
            </a:r>
          </a:p>
          <a:p>
            <a:pPr algn="l"/>
            <a:r>
              <a:rPr lang="ru-RU" sz="4400" dirty="0"/>
              <a:t>а) здание в плане не содержит открытых форм типа </a:t>
            </a:r>
            <a:r>
              <a:rPr lang="en-US" sz="4400" dirty="0"/>
              <a:t>L</a:t>
            </a:r>
            <a:r>
              <a:rPr lang="ru-RU" sz="4400" dirty="0"/>
              <a:t>, </a:t>
            </a:r>
            <a:r>
              <a:rPr lang="en-US" sz="4400" dirty="0"/>
              <a:t>H</a:t>
            </a:r>
            <a:r>
              <a:rPr lang="ru-RU" sz="4400" dirty="0"/>
              <a:t>, ,П, Т, </a:t>
            </a:r>
            <a:r>
              <a:rPr lang="en-US" sz="4400" dirty="0"/>
              <a:t>Y</a:t>
            </a:r>
            <a:r>
              <a:rPr lang="ru-RU" sz="4400" dirty="0"/>
              <a:t>, Х;</a:t>
            </a:r>
          </a:p>
          <a:p>
            <a:r>
              <a:rPr lang="ru-RU" sz="4000" i="1" dirty="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2203203502"/>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fontScale="92500" lnSpcReduction="10000"/>
          </a:bodyPr>
          <a:lstStyle/>
          <a:p>
            <a:pPr algn="l"/>
            <a:r>
              <a:rPr lang="ru-RU" sz="4400" dirty="0">
                <a:solidFill>
                  <a:srgbClr val="0070C0"/>
                </a:solidFill>
              </a:rPr>
              <a:t>Конфигурация здания рассматривается как простая при соблюдении следующих условий:</a:t>
            </a:r>
          </a:p>
          <a:p>
            <a:pPr algn="l"/>
            <a:r>
              <a:rPr lang="ru-RU" sz="4400" dirty="0" smtClean="0"/>
              <a:t>б</a:t>
            </a:r>
            <a:r>
              <a:rPr lang="ru-RU" sz="4400" dirty="0"/>
              <a:t>) крутильная форма собственных колебаний здания не является первой (низшей);</a:t>
            </a:r>
          </a:p>
          <a:p>
            <a:r>
              <a:rPr lang="ru-RU" sz="4000" i="1" dirty="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2769295174"/>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fontScale="92500" lnSpcReduction="20000"/>
          </a:bodyPr>
          <a:lstStyle/>
          <a:p>
            <a:pPr algn="l"/>
            <a:r>
              <a:rPr lang="ru-RU" sz="4400" dirty="0">
                <a:solidFill>
                  <a:srgbClr val="0070C0"/>
                </a:solidFill>
              </a:rPr>
              <a:t>Конфигурация здания рассматривается как простая при соблюдении следующих условий:</a:t>
            </a:r>
          </a:p>
          <a:p>
            <a:pPr algn="l"/>
            <a:r>
              <a:rPr lang="ru-RU" sz="3200" dirty="0" smtClean="0"/>
              <a:t>в</a:t>
            </a:r>
            <a:r>
              <a:rPr lang="ru-RU" sz="3200" dirty="0"/>
              <a:t>) максимальное и среднее значения расчетных горизонтальных перемещений каждого перекрытия, соответствующие любой из поступательных форм колебаний здания, различаются не более чем на 10%;</a:t>
            </a:r>
          </a:p>
          <a:p>
            <a:r>
              <a:rPr lang="ru-RU" sz="4000" i="1" dirty="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3710401493"/>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fontScale="92500" lnSpcReduction="10000"/>
          </a:bodyPr>
          <a:lstStyle/>
          <a:p>
            <a:pPr algn="l"/>
            <a:r>
              <a:rPr lang="ru-RU" sz="4000" dirty="0">
                <a:solidFill>
                  <a:srgbClr val="0070C0"/>
                </a:solidFill>
              </a:rPr>
              <a:t>Конфигурация здания рассматривается как простая при соблюдении следующих условий:</a:t>
            </a:r>
          </a:p>
          <a:p>
            <a:pPr algn="l"/>
            <a:r>
              <a:rPr lang="ru-RU" sz="4000" dirty="0" smtClean="0"/>
              <a:t>г</a:t>
            </a:r>
            <a:r>
              <a:rPr lang="ru-RU" sz="4000" dirty="0"/>
              <a:t>) горизонтальная жесткость каждого этажа остается постоянной по высоте здания или уменьшается постепенною от низа сооружения к верху.</a:t>
            </a:r>
          </a:p>
          <a:p>
            <a:r>
              <a:rPr lang="ru-RU" sz="4000" i="1" dirty="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144059153"/>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fontScale="92500" lnSpcReduction="10000"/>
          </a:bodyPr>
          <a:lstStyle/>
          <a:p>
            <a:pPr algn="l"/>
            <a:r>
              <a:rPr lang="ru-RU" sz="3200" dirty="0"/>
              <a:t>Например, круг является самой лучшей формой, но не всегда отвечает требованиям планировки. Следующим рациональным реше­нием является квадрат. В этом случае стены (рамы) в обо­их направлениях имеют практически одинаковую прочность и жесткость, что благоприятно сказывается на </a:t>
            </a:r>
            <a:r>
              <a:rPr lang="ru-RU" sz="3200" dirty="0" err="1"/>
              <a:t>равнопроч­ности</a:t>
            </a:r>
            <a:r>
              <a:rPr lang="ru-RU" sz="3200" dirty="0"/>
              <a:t> здания при любом направлении сейсмического воз­действия.</a:t>
            </a:r>
          </a:p>
          <a:p>
            <a:r>
              <a:rPr lang="ru-RU" sz="4000" i="1" dirty="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3091365231"/>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normAutofit fontScale="92500" lnSpcReduction="20000"/>
          </a:bodyPr>
          <a:lstStyle/>
          <a:p>
            <a:pPr algn="l"/>
            <a:r>
              <a:rPr lang="ru-RU" sz="3200" dirty="0"/>
              <a:t>При необходимости проектирования зданий сложной формы в плане следует разрезать здания на отдельные замкнутые по контуру отсеки простой формы (рисунок). Конструктивные решения таких отсеков должны обеспечить независимую работу каждого из них при землетрясениях. Это достигается устройством антисейсмических швов, кото­рые, как правило, совмещаются с температурными или осадочными швами.</a:t>
            </a:r>
          </a:p>
          <a:p>
            <a:r>
              <a:rPr lang="ru-RU" sz="4000" i="1" dirty="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Tree>
    <p:extLst>
      <p:ext uri="{BB962C8B-B14F-4D97-AF65-F5344CB8AC3E}">
        <p14:creationId xmlns:p14="http://schemas.microsoft.com/office/powerpoint/2010/main" val="2948239595"/>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pSp>
        <p:nvGrpSpPr>
          <p:cNvPr id="3" name="Group 1"/>
          <p:cNvGrpSpPr>
            <a:grpSpLocks noChangeAspect="1"/>
          </p:cNvGrpSpPr>
          <p:nvPr/>
        </p:nvGrpSpPr>
        <p:grpSpPr bwMode="auto">
          <a:xfrm>
            <a:off x="706494" y="1102384"/>
            <a:ext cx="8829701" cy="5566976"/>
            <a:chOff x="3269" y="6122"/>
            <a:chExt cx="4232" cy="2669"/>
          </a:xfrm>
        </p:grpSpPr>
        <p:sp>
          <p:nvSpPr>
            <p:cNvPr id="4" name="AutoShape 11"/>
            <p:cNvSpPr>
              <a:spLocks noChangeAspect="1" noChangeArrowheads="1" noTextEdit="1"/>
            </p:cNvSpPr>
            <p:nvPr/>
          </p:nvSpPr>
          <p:spPr bwMode="auto">
            <a:xfrm>
              <a:off x="3269" y="6122"/>
              <a:ext cx="4232" cy="266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Rectangle 10"/>
            <p:cNvSpPr>
              <a:spLocks noChangeArrowheads="1"/>
            </p:cNvSpPr>
            <p:nvPr/>
          </p:nvSpPr>
          <p:spPr bwMode="auto">
            <a:xfrm>
              <a:off x="3629" y="6392"/>
              <a:ext cx="1080" cy="10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 name="Rectangle 9"/>
            <p:cNvSpPr>
              <a:spLocks noChangeArrowheads="1"/>
            </p:cNvSpPr>
            <p:nvPr/>
          </p:nvSpPr>
          <p:spPr bwMode="auto">
            <a:xfrm>
              <a:off x="4799" y="6392"/>
              <a:ext cx="1530" cy="5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7" name="Rectangle 8"/>
            <p:cNvSpPr>
              <a:spLocks noChangeArrowheads="1"/>
            </p:cNvSpPr>
            <p:nvPr/>
          </p:nvSpPr>
          <p:spPr bwMode="auto">
            <a:xfrm>
              <a:off x="5789" y="7022"/>
              <a:ext cx="540" cy="81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8" name="Line 7"/>
            <p:cNvSpPr>
              <a:spLocks noChangeShapeType="1"/>
            </p:cNvSpPr>
            <p:nvPr/>
          </p:nvSpPr>
          <p:spPr bwMode="auto">
            <a:xfrm rot="-32400000">
              <a:off x="6059" y="7922"/>
              <a:ext cx="1" cy="4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Line 6"/>
            <p:cNvSpPr>
              <a:spLocks noChangeShapeType="1"/>
            </p:cNvSpPr>
            <p:nvPr/>
          </p:nvSpPr>
          <p:spPr bwMode="auto">
            <a:xfrm rot="-32400000">
              <a:off x="4169" y="7472"/>
              <a:ext cx="1"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Line 5"/>
            <p:cNvSpPr>
              <a:spLocks noChangeShapeType="1"/>
            </p:cNvSpPr>
            <p:nvPr/>
          </p:nvSpPr>
          <p:spPr bwMode="auto">
            <a:xfrm rot="-32400000">
              <a:off x="5519" y="6932"/>
              <a:ext cx="1" cy="63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Text Box 4"/>
            <p:cNvSpPr txBox="1">
              <a:spLocks noChangeArrowheads="1"/>
            </p:cNvSpPr>
            <p:nvPr/>
          </p:nvSpPr>
          <p:spPr bwMode="auto">
            <a:xfrm>
              <a:off x="4259" y="7652"/>
              <a:ext cx="270" cy="3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Text Box 3"/>
            <p:cNvSpPr txBox="1">
              <a:spLocks noChangeArrowheads="1"/>
            </p:cNvSpPr>
            <p:nvPr/>
          </p:nvSpPr>
          <p:spPr bwMode="auto">
            <a:xfrm>
              <a:off x="5159" y="7112"/>
              <a:ext cx="270" cy="3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Text Box 2"/>
            <p:cNvSpPr txBox="1">
              <a:spLocks noChangeArrowheads="1"/>
            </p:cNvSpPr>
            <p:nvPr/>
          </p:nvSpPr>
          <p:spPr bwMode="auto">
            <a:xfrm>
              <a:off x="6149" y="8012"/>
              <a:ext cx="270" cy="3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3582183310"/>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619944" y="7730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r>
              <a:rPr lang="ru-RU" sz="3600" dirty="0">
                <a:solidFill>
                  <a:srgbClr val="0070C0"/>
                </a:solidFill>
              </a:rPr>
              <a:t>Здания следует разделять вертикальными антисейсмическими швами в случаях, если: </a:t>
            </a:r>
          </a:p>
          <a:p>
            <a:pPr algn="l"/>
            <a:r>
              <a:rPr lang="ru-RU" sz="3600" dirty="0"/>
              <a:t>здание имеет сложную неправильную конфи­гурацию в плане и по высоте; </a:t>
            </a:r>
          </a:p>
          <a:p>
            <a:pPr algn="l"/>
            <a:r>
              <a:rPr lang="ru-RU" sz="3600" dirty="0"/>
              <a:t>размеры здания в плане не соответствуют приведенным в таблицах 1 и 2; </a:t>
            </a:r>
          </a:p>
        </p:txBody>
      </p:sp>
    </p:spTree>
    <p:extLst>
      <p:ext uri="{BB962C8B-B14F-4D97-AF65-F5344CB8AC3E}">
        <p14:creationId xmlns:p14="http://schemas.microsoft.com/office/powerpoint/2010/main" val="2233188351"/>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619944" y="7730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r>
              <a:rPr lang="ru-RU" sz="3200" dirty="0" smtClean="0">
                <a:solidFill>
                  <a:srgbClr val="0070C0"/>
                </a:solidFill>
              </a:rPr>
              <a:t>объемно-планировочные </a:t>
            </a:r>
            <a:r>
              <a:rPr lang="ru-RU" sz="3200" dirty="0">
                <a:solidFill>
                  <a:srgbClr val="0070C0"/>
                </a:solidFill>
              </a:rPr>
              <a:t>решения здания не соответствуют следующим требованиям:</a:t>
            </a:r>
          </a:p>
          <a:p>
            <a:pPr algn="l"/>
            <a:r>
              <a:rPr lang="ru-RU" sz="3200" dirty="0"/>
              <a:t>1) в зданиях каркасных или железобетонных стеновых конструктивных систем размеры выступающих и западающих в плане частей здания не должны превышать 25% от наименьшего линейного размера здания в плане, а суммарная площадь - не должна превышать 20% площади этажа в плане;</a:t>
            </a:r>
          </a:p>
        </p:txBody>
      </p:sp>
    </p:spTree>
    <p:extLst>
      <p:ext uri="{BB962C8B-B14F-4D97-AF65-F5344CB8AC3E}">
        <p14:creationId xmlns:p14="http://schemas.microsoft.com/office/powerpoint/2010/main" val="4118373246"/>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619944" y="7730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r>
              <a:rPr lang="ru-RU" sz="3200" dirty="0" smtClean="0">
                <a:solidFill>
                  <a:srgbClr val="0070C0"/>
                </a:solidFill>
              </a:rPr>
              <a:t>объемно-планировочные </a:t>
            </a:r>
            <a:r>
              <a:rPr lang="ru-RU" sz="3200" dirty="0">
                <a:solidFill>
                  <a:srgbClr val="0070C0"/>
                </a:solidFill>
              </a:rPr>
              <a:t>решения здания не соответствуют следующим требованиям:</a:t>
            </a:r>
          </a:p>
          <a:p>
            <a:pPr algn="l"/>
            <a:r>
              <a:rPr lang="ru-RU" sz="3200" dirty="0"/>
              <a:t>2)  в зданиях с несущими стенами кирпичными (каменными) или комплексной конструкции, выступающие и западающие в плане части зданий не должны превышать: на площадках сейсмичностью 7 баллов - 2 м; 	</a:t>
            </a:r>
          </a:p>
          <a:p>
            <a:pPr algn="l"/>
            <a:r>
              <a:rPr lang="ru-RU" sz="3200" dirty="0"/>
              <a:t>на площадках сейсмичностью 8 и 9 баллов 1 м. </a:t>
            </a:r>
          </a:p>
        </p:txBody>
      </p:sp>
    </p:spTree>
    <p:extLst>
      <p:ext uri="{BB962C8B-B14F-4D97-AF65-F5344CB8AC3E}">
        <p14:creationId xmlns:p14="http://schemas.microsoft.com/office/powerpoint/2010/main" val="2740214018"/>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r>
              <a:rPr lang="ru-RU" sz="3600" dirty="0"/>
              <a:t>Размеры зданий в плане или расстояния между антисейсмическими швами не должны превышать размеров, указанных в табл. 1. </a:t>
            </a:r>
            <a:endParaRPr lang="ru-RU" sz="3600" dirty="0" smtClean="0"/>
          </a:p>
          <a:p>
            <a:pPr algn="l"/>
            <a:endParaRPr lang="ru-RU" sz="3600" dirty="0" smtClean="0"/>
          </a:p>
          <a:p>
            <a:pPr algn="l"/>
            <a:r>
              <a:rPr lang="ru-RU" sz="3600" dirty="0" smtClean="0"/>
              <a:t>Высота </a:t>
            </a:r>
            <a:r>
              <a:rPr lang="ru-RU" sz="3600" dirty="0"/>
              <a:t>зданий (в метрах) и количество эта­жей не должны превышать размеров, указанных в табл. 2. </a:t>
            </a:r>
          </a:p>
        </p:txBody>
      </p:sp>
    </p:spTree>
    <p:extLst>
      <p:ext uri="{BB962C8B-B14F-4D97-AF65-F5344CB8AC3E}">
        <p14:creationId xmlns:p14="http://schemas.microsoft.com/office/powerpoint/2010/main" val="1193688388"/>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599808" y="542673"/>
            <a:ext cx="861624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269875" algn="l" defTabSz="914400" rtl="0" eaLnBrk="1" fontAlgn="base" latinLnBrk="0" hangingPunct="1">
              <a:lnSpc>
                <a:spcPct val="100000"/>
              </a:lnSpc>
              <a:spcBef>
                <a:spcPct val="0"/>
              </a:spcBef>
              <a:spcAft>
                <a:spcPct val="0"/>
              </a:spcAft>
              <a:buClrTx/>
              <a:buSzTx/>
              <a:buFontTx/>
              <a:buNone/>
              <a:tabLst/>
            </a:pPr>
            <a:r>
              <a:rPr lang="ru-RU" sz="3600" dirty="0">
                <a:latin typeface="+mn-lt"/>
                <a:cs typeface="+mn-cs"/>
              </a:rPr>
              <a:t>Таблица </a:t>
            </a:r>
            <a:r>
              <a:rPr lang="ru-RU" sz="3600" dirty="0" smtClean="0">
                <a:latin typeface="+mn-lt"/>
                <a:cs typeface="+mn-cs"/>
              </a:rPr>
              <a:t>1</a:t>
            </a:r>
          </a:p>
          <a:p>
            <a:pPr marL="0" marR="0" lvl="0" indent="269875" algn="l" defTabSz="914400" rtl="0" eaLnBrk="1" fontAlgn="base" latinLnBrk="0" hangingPunct="1">
              <a:lnSpc>
                <a:spcPct val="100000"/>
              </a:lnSpc>
              <a:spcBef>
                <a:spcPct val="0"/>
              </a:spcBef>
              <a:spcAft>
                <a:spcPct val="0"/>
              </a:spcAft>
              <a:buClrTx/>
              <a:buSzTx/>
              <a:buFontTx/>
              <a:buNone/>
              <a:tabLst/>
            </a:pPr>
            <a:r>
              <a:rPr lang="ru-RU" sz="3600" dirty="0" smtClean="0">
                <a:latin typeface="+mn-lt"/>
                <a:cs typeface="+mn-cs"/>
              </a:rPr>
              <a:t> </a:t>
            </a:r>
            <a:endParaRPr lang="ru-RU" sz="3600" dirty="0">
              <a:latin typeface="+mn-lt"/>
              <a:cs typeface="+mn-cs"/>
            </a:endParaRPr>
          </a:p>
          <a:p>
            <a:pPr marL="0" marR="0" lvl="0" indent="269875"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649154771"/>
              </p:ext>
            </p:extLst>
          </p:nvPr>
        </p:nvGraphicFramePr>
        <p:xfrm>
          <a:off x="941512" y="1556792"/>
          <a:ext cx="7368480" cy="3937173"/>
        </p:xfrm>
        <a:graphic>
          <a:graphicData uri="http://schemas.openxmlformats.org/drawingml/2006/table">
            <a:tbl>
              <a:tblPr firstRow="1" bandRow="1">
                <a:tableStyleId>{5C22544A-7EE6-4342-B048-85BDC9FD1C3A}</a:tableStyleId>
              </a:tblPr>
              <a:tblGrid>
                <a:gridCol w="1842120"/>
                <a:gridCol w="1842120"/>
                <a:gridCol w="1842120"/>
                <a:gridCol w="1842120"/>
              </a:tblGrid>
              <a:tr h="609212">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effectLst/>
                          <a:latin typeface="Times New Roman"/>
                          <a:ea typeface="Times New Roman"/>
                        </a:rPr>
                        <a:t>Сейсмичность строительной площадки, в баллах</a:t>
                      </a:r>
                      <a:endParaRPr lang="ru-RU" sz="1600" dirty="0" smtClean="0">
                        <a:effectLst/>
                        <a:latin typeface="Times New Roman"/>
                        <a:ea typeface="Times New Roman"/>
                      </a:endParaRPr>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smtClean="0">
                          <a:effectLst/>
                          <a:latin typeface="Times New Roman"/>
                          <a:ea typeface="Times New Roman"/>
                        </a:rPr>
                        <a:t>Размеры по длине (ширине), в м</a:t>
                      </a:r>
                      <a:endParaRPr lang="ru-RU" sz="1800" dirty="0" smtClean="0">
                        <a:effectLst/>
                        <a:latin typeface="Times New Roman"/>
                        <a:ea typeface="Times New Roman"/>
                      </a:endParaRPr>
                    </a:p>
                  </a:txBody>
                  <a:tcPr/>
                </a:tc>
                <a:tc hMerge="1">
                  <a:txBody>
                    <a:bodyPr/>
                    <a:lstStyle/>
                    <a:p>
                      <a:endParaRPr lang="ru-RU" dirty="0"/>
                    </a:p>
                  </a:txBody>
                  <a:tcPr/>
                </a:tc>
                <a:tc hMerge="1">
                  <a:txBody>
                    <a:bodyPr/>
                    <a:lstStyle/>
                    <a:p>
                      <a:endParaRPr lang="ru-RU" dirty="0"/>
                    </a:p>
                  </a:txBody>
                  <a:tcPr/>
                </a:tc>
              </a:tr>
              <a:tr h="356577">
                <a:tc vMerge="1">
                  <a:txBody>
                    <a:bodyPr/>
                    <a:lstStyle/>
                    <a:p>
                      <a:endParaRPr lang="ru-RU" dirty="0"/>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smtClean="0">
                          <a:effectLst/>
                          <a:latin typeface="Times New Roman"/>
                          <a:ea typeface="Times New Roman"/>
                        </a:rPr>
                        <a:t>Категория грунтов по сейсмическим свойствам</a:t>
                      </a:r>
                      <a:endParaRPr lang="ru-RU" sz="1800" dirty="0" smtClean="0">
                        <a:effectLst/>
                        <a:latin typeface="Times New Roman"/>
                        <a:ea typeface="Times New Roman"/>
                      </a:endParaRPr>
                    </a:p>
                  </a:txBody>
                  <a:tcPr/>
                </a:tc>
                <a:tc hMerge="1">
                  <a:txBody>
                    <a:bodyPr/>
                    <a:lstStyle/>
                    <a:p>
                      <a:endParaRPr lang="ru-RU" dirty="0"/>
                    </a:p>
                  </a:txBody>
                  <a:tcPr/>
                </a:tc>
                <a:tc hMerge="1">
                  <a:txBody>
                    <a:bodyPr/>
                    <a:lstStyle/>
                    <a:p>
                      <a:endParaRPr lang="ru-RU" dirty="0"/>
                    </a:p>
                  </a:txBody>
                  <a:tcPr/>
                </a:tc>
              </a:tr>
              <a:tr h="494873">
                <a:tc vMerge="1">
                  <a:txBody>
                    <a:bodyPr/>
                    <a:lstStyle/>
                    <a:p>
                      <a:endParaRPr lang="ru-RU" dirty="0"/>
                    </a:p>
                  </a:txBody>
                  <a:tcPr/>
                </a:tc>
                <a:tc>
                  <a:txBody>
                    <a:bodyPr/>
                    <a:lstStyle/>
                    <a:p>
                      <a:pPr algn="ctr">
                        <a:spcAft>
                          <a:spcPts val="0"/>
                        </a:spcAft>
                      </a:pPr>
                      <a:r>
                        <a:rPr lang="ru-RU" sz="1600" dirty="0">
                          <a:effectLst/>
                          <a:latin typeface="Times New Roman"/>
                          <a:ea typeface="Times New Roman"/>
                        </a:rPr>
                        <a:t>I</a:t>
                      </a:r>
                      <a:endParaRPr lang="ru-RU" sz="1400" dirty="0">
                        <a:effectLst/>
                        <a:latin typeface="Times New Roman"/>
                        <a:ea typeface="Times New Roman"/>
                      </a:endParaRPr>
                    </a:p>
                  </a:txBody>
                  <a:tcPr marL="68580" marR="68580" marT="0" marB="0" anchor="ctr"/>
                </a:tc>
                <a:tc>
                  <a:txBody>
                    <a:bodyPr/>
                    <a:lstStyle/>
                    <a:p>
                      <a:pPr algn="ctr">
                        <a:spcAft>
                          <a:spcPts val="0"/>
                        </a:spcAft>
                      </a:pPr>
                      <a:r>
                        <a:rPr lang="ru-RU" sz="1600" dirty="0">
                          <a:effectLst/>
                          <a:latin typeface="Times New Roman"/>
                          <a:ea typeface="Times New Roman"/>
                        </a:rPr>
                        <a:t>II</a:t>
                      </a:r>
                      <a:endParaRPr lang="ru-RU" sz="1400" dirty="0">
                        <a:effectLst/>
                        <a:latin typeface="Times New Roman"/>
                        <a:ea typeface="Times New Roman"/>
                      </a:endParaRPr>
                    </a:p>
                  </a:txBody>
                  <a:tcPr marL="68580" marR="68580" marT="0" marB="0" anchor="ctr"/>
                </a:tc>
                <a:tc>
                  <a:txBody>
                    <a:bodyPr/>
                    <a:lstStyle/>
                    <a:p>
                      <a:pPr algn="ctr">
                        <a:spcAft>
                          <a:spcPts val="0"/>
                        </a:spcAft>
                      </a:pPr>
                      <a:r>
                        <a:rPr lang="ru-RU" sz="1600" dirty="0">
                          <a:effectLst/>
                          <a:latin typeface="Times New Roman"/>
                          <a:ea typeface="Times New Roman"/>
                        </a:rPr>
                        <a:t>III</a:t>
                      </a:r>
                      <a:endParaRPr lang="ru-RU" sz="1400" dirty="0">
                        <a:effectLst/>
                        <a:latin typeface="Times New Roman"/>
                        <a:ea typeface="Times New Roman"/>
                      </a:endParaRPr>
                    </a:p>
                  </a:txBody>
                  <a:tcPr marL="68580" marR="68580" marT="0" marB="0" anchor="ctr"/>
                </a:tc>
              </a:tr>
              <a:tr h="609212">
                <a:tc>
                  <a:txBody>
                    <a:bodyPr/>
                    <a:lstStyle/>
                    <a:p>
                      <a:pPr algn="ctr">
                        <a:spcAft>
                          <a:spcPts val="0"/>
                        </a:spcAft>
                      </a:pPr>
                      <a:r>
                        <a:rPr lang="ru-RU" sz="3200" b="1" dirty="0">
                          <a:effectLst/>
                          <a:latin typeface="Times New Roman"/>
                          <a:ea typeface="Times New Roman"/>
                        </a:rPr>
                        <a:t>7</a:t>
                      </a:r>
                      <a:endParaRPr lang="ru-RU" sz="2800" dirty="0">
                        <a:effectLst/>
                        <a:latin typeface="Times New Roman"/>
                        <a:ea typeface="Times New Roman"/>
                      </a:endParaRPr>
                    </a:p>
                  </a:txBody>
                  <a:tcPr marL="68580" marR="68580" marT="0" marB="0" anchor="ctr"/>
                </a:tc>
                <a:tc>
                  <a:txBody>
                    <a:bodyPr/>
                    <a:lstStyle/>
                    <a:p>
                      <a:pPr algn="ctr">
                        <a:spcAft>
                          <a:spcPts val="0"/>
                        </a:spcAft>
                      </a:pPr>
                      <a:r>
                        <a:rPr lang="ru-RU" sz="3200" dirty="0">
                          <a:effectLst/>
                          <a:latin typeface="Times New Roman"/>
                          <a:ea typeface="Times New Roman"/>
                        </a:rPr>
                        <a:t>150/80</a:t>
                      </a:r>
                      <a:endParaRPr lang="ru-RU" sz="2800" dirty="0">
                        <a:effectLst/>
                        <a:latin typeface="Times New Roman"/>
                        <a:ea typeface="Times New Roman"/>
                      </a:endParaRPr>
                    </a:p>
                  </a:txBody>
                  <a:tcPr marL="68580" marR="68580" marT="0" marB="0" anchor="ctr"/>
                </a:tc>
                <a:tc>
                  <a:txBody>
                    <a:bodyPr/>
                    <a:lstStyle/>
                    <a:p>
                      <a:pPr algn="ctr">
                        <a:spcAft>
                          <a:spcPts val="0"/>
                        </a:spcAft>
                      </a:pPr>
                      <a:r>
                        <a:rPr lang="ru-RU" sz="3200" dirty="0">
                          <a:effectLst/>
                          <a:latin typeface="Times New Roman"/>
                          <a:ea typeface="Times New Roman"/>
                        </a:rPr>
                        <a:t>150/80</a:t>
                      </a:r>
                      <a:endParaRPr lang="ru-RU" sz="2800" dirty="0">
                        <a:effectLst/>
                        <a:latin typeface="Times New Roman"/>
                        <a:ea typeface="Times New Roman"/>
                      </a:endParaRPr>
                    </a:p>
                  </a:txBody>
                  <a:tcPr marL="68580" marR="68580" marT="0" marB="0" anchor="ctr"/>
                </a:tc>
                <a:tc>
                  <a:txBody>
                    <a:bodyPr/>
                    <a:lstStyle/>
                    <a:p>
                      <a:pPr algn="ctr">
                        <a:spcAft>
                          <a:spcPts val="0"/>
                        </a:spcAft>
                      </a:pPr>
                      <a:r>
                        <a:rPr lang="ru-RU" sz="3200" dirty="0">
                          <a:effectLst/>
                          <a:latin typeface="Times New Roman"/>
                          <a:ea typeface="Times New Roman"/>
                        </a:rPr>
                        <a:t>96/80</a:t>
                      </a:r>
                      <a:endParaRPr lang="ru-RU" sz="2800" dirty="0">
                        <a:effectLst/>
                        <a:latin typeface="Times New Roman"/>
                        <a:ea typeface="Times New Roman"/>
                      </a:endParaRPr>
                    </a:p>
                  </a:txBody>
                  <a:tcPr marL="68580" marR="68580" marT="0" marB="0" anchor="ctr"/>
                </a:tc>
              </a:tr>
              <a:tr h="609212">
                <a:tc>
                  <a:txBody>
                    <a:bodyPr/>
                    <a:lstStyle/>
                    <a:p>
                      <a:pPr algn="ctr">
                        <a:spcAft>
                          <a:spcPts val="0"/>
                        </a:spcAft>
                      </a:pPr>
                      <a:r>
                        <a:rPr lang="ru-RU" sz="3200" dirty="0">
                          <a:effectLst/>
                          <a:latin typeface="Times New Roman"/>
                          <a:ea typeface="Times New Roman"/>
                        </a:rPr>
                        <a:t>8</a:t>
                      </a:r>
                      <a:endParaRPr lang="ru-RU" sz="2800" dirty="0">
                        <a:effectLst/>
                        <a:latin typeface="Times New Roman"/>
                        <a:ea typeface="Times New Roman"/>
                      </a:endParaRPr>
                    </a:p>
                  </a:txBody>
                  <a:tcPr marL="68580" marR="68580" marT="0" marB="0" anchor="ctr"/>
                </a:tc>
                <a:tc>
                  <a:txBody>
                    <a:bodyPr/>
                    <a:lstStyle/>
                    <a:p>
                      <a:pPr algn="ctr">
                        <a:spcAft>
                          <a:spcPts val="0"/>
                        </a:spcAft>
                      </a:pPr>
                      <a:r>
                        <a:rPr lang="ru-RU" sz="3200" dirty="0">
                          <a:effectLst/>
                          <a:latin typeface="Times New Roman"/>
                          <a:ea typeface="Times New Roman"/>
                        </a:rPr>
                        <a:t>96/80</a:t>
                      </a:r>
                      <a:endParaRPr lang="ru-RU" sz="2800" dirty="0">
                        <a:effectLst/>
                        <a:latin typeface="Times New Roman"/>
                        <a:ea typeface="Times New Roman"/>
                      </a:endParaRPr>
                    </a:p>
                  </a:txBody>
                  <a:tcPr marL="68580" marR="68580" marT="0" marB="0" anchor="ctr"/>
                </a:tc>
                <a:tc>
                  <a:txBody>
                    <a:bodyPr/>
                    <a:lstStyle/>
                    <a:p>
                      <a:pPr algn="ctr">
                        <a:spcAft>
                          <a:spcPts val="0"/>
                        </a:spcAft>
                      </a:pPr>
                      <a:r>
                        <a:rPr lang="ru-RU" sz="3200" dirty="0">
                          <a:effectLst/>
                          <a:latin typeface="Times New Roman"/>
                          <a:ea typeface="Times New Roman"/>
                        </a:rPr>
                        <a:t>96/80</a:t>
                      </a:r>
                      <a:endParaRPr lang="ru-RU" sz="2800" dirty="0">
                        <a:effectLst/>
                        <a:latin typeface="Times New Roman"/>
                        <a:ea typeface="Times New Roman"/>
                      </a:endParaRPr>
                    </a:p>
                  </a:txBody>
                  <a:tcPr marL="68580" marR="68580" marT="0" marB="0" anchor="ctr"/>
                </a:tc>
                <a:tc>
                  <a:txBody>
                    <a:bodyPr/>
                    <a:lstStyle/>
                    <a:p>
                      <a:pPr algn="ctr">
                        <a:spcAft>
                          <a:spcPts val="0"/>
                        </a:spcAft>
                      </a:pPr>
                      <a:r>
                        <a:rPr lang="ru-RU" sz="3200" dirty="0">
                          <a:effectLst/>
                          <a:latin typeface="Times New Roman"/>
                          <a:ea typeface="Times New Roman"/>
                        </a:rPr>
                        <a:t>72/60</a:t>
                      </a:r>
                      <a:endParaRPr lang="ru-RU" sz="2800" dirty="0">
                        <a:effectLst/>
                        <a:latin typeface="Times New Roman"/>
                        <a:ea typeface="Times New Roman"/>
                      </a:endParaRPr>
                    </a:p>
                  </a:txBody>
                  <a:tcPr marL="68580" marR="68580" marT="0" marB="0" anchor="ctr"/>
                </a:tc>
              </a:tr>
              <a:tr h="609212">
                <a:tc>
                  <a:txBody>
                    <a:bodyPr/>
                    <a:lstStyle/>
                    <a:p>
                      <a:pPr algn="ctr">
                        <a:spcAft>
                          <a:spcPts val="0"/>
                        </a:spcAft>
                      </a:pPr>
                      <a:r>
                        <a:rPr lang="ru-RU" sz="3200">
                          <a:effectLst/>
                          <a:latin typeface="Times New Roman"/>
                          <a:ea typeface="Times New Roman"/>
                        </a:rPr>
                        <a:t>9</a:t>
                      </a:r>
                      <a:endParaRPr lang="ru-RU" sz="2800">
                        <a:effectLst/>
                        <a:latin typeface="Times New Roman"/>
                        <a:ea typeface="Times New Roman"/>
                      </a:endParaRPr>
                    </a:p>
                  </a:txBody>
                  <a:tcPr marL="68580" marR="68580" marT="0" marB="0" anchor="ctr"/>
                </a:tc>
                <a:tc>
                  <a:txBody>
                    <a:bodyPr/>
                    <a:lstStyle/>
                    <a:p>
                      <a:pPr algn="ctr">
                        <a:spcAft>
                          <a:spcPts val="0"/>
                        </a:spcAft>
                      </a:pPr>
                      <a:r>
                        <a:rPr lang="ru-RU" sz="3200">
                          <a:effectLst/>
                          <a:latin typeface="Times New Roman"/>
                          <a:ea typeface="Times New Roman"/>
                        </a:rPr>
                        <a:t>96/60</a:t>
                      </a:r>
                      <a:endParaRPr lang="ru-RU" sz="2800">
                        <a:effectLst/>
                        <a:latin typeface="Times New Roman"/>
                        <a:ea typeface="Times New Roman"/>
                      </a:endParaRPr>
                    </a:p>
                  </a:txBody>
                  <a:tcPr marL="68580" marR="68580" marT="0" marB="0" anchor="ctr"/>
                </a:tc>
                <a:tc>
                  <a:txBody>
                    <a:bodyPr/>
                    <a:lstStyle/>
                    <a:p>
                      <a:pPr algn="ctr">
                        <a:spcAft>
                          <a:spcPts val="0"/>
                        </a:spcAft>
                      </a:pPr>
                      <a:r>
                        <a:rPr lang="ru-RU" sz="3200" dirty="0">
                          <a:effectLst/>
                          <a:latin typeface="Times New Roman"/>
                          <a:ea typeface="Times New Roman"/>
                        </a:rPr>
                        <a:t>72/60</a:t>
                      </a:r>
                      <a:endParaRPr lang="ru-RU" sz="2800" dirty="0">
                        <a:effectLst/>
                        <a:latin typeface="Times New Roman"/>
                        <a:ea typeface="Times New Roman"/>
                      </a:endParaRPr>
                    </a:p>
                  </a:txBody>
                  <a:tcPr marL="68580" marR="68580" marT="0" marB="0" anchor="ctr"/>
                </a:tc>
                <a:tc>
                  <a:txBody>
                    <a:bodyPr/>
                    <a:lstStyle/>
                    <a:p>
                      <a:pPr algn="ctr">
                        <a:spcAft>
                          <a:spcPts val="0"/>
                        </a:spcAft>
                      </a:pPr>
                      <a:r>
                        <a:rPr lang="ru-RU" sz="3200" dirty="0">
                          <a:effectLst/>
                          <a:latin typeface="Times New Roman"/>
                          <a:ea typeface="Times New Roman"/>
                        </a:rPr>
                        <a:t>60/60</a:t>
                      </a:r>
                      <a:endParaRPr lang="ru-RU" sz="2800" dirty="0">
                        <a:effectLst/>
                        <a:latin typeface="Times New Roman"/>
                        <a:ea typeface="Times New Roman"/>
                      </a:endParaRPr>
                    </a:p>
                  </a:txBody>
                  <a:tcPr marL="68580" marR="68580" marT="0" marB="0" anchor="ctr"/>
                </a:tc>
              </a:tr>
              <a:tr h="609212">
                <a:tc>
                  <a:txBody>
                    <a:bodyPr/>
                    <a:lstStyle/>
                    <a:p>
                      <a:pPr algn="ctr">
                        <a:spcAft>
                          <a:spcPts val="0"/>
                        </a:spcAft>
                      </a:pPr>
                      <a:r>
                        <a:rPr lang="ru-RU" sz="3200" dirty="0">
                          <a:effectLst/>
                          <a:latin typeface="Times New Roman"/>
                          <a:ea typeface="Times New Roman"/>
                        </a:rPr>
                        <a:t>10</a:t>
                      </a:r>
                      <a:endParaRPr lang="ru-RU" sz="2800" dirty="0">
                        <a:effectLst/>
                        <a:latin typeface="Times New Roman"/>
                        <a:ea typeface="Times New Roman"/>
                      </a:endParaRPr>
                    </a:p>
                  </a:txBody>
                  <a:tcPr marL="68580" marR="68580" marT="0" marB="0" anchor="ctr"/>
                </a:tc>
                <a:tc>
                  <a:txBody>
                    <a:bodyPr/>
                    <a:lstStyle/>
                    <a:p>
                      <a:pPr algn="ctr">
                        <a:spcAft>
                          <a:spcPts val="0"/>
                        </a:spcAft>
                      </a:pPr>
                      <a:r>
                        <a:rPr lang="ru-RU" sz="3200">
                          <a:effectLst/>
                          <a:latin typeface="Times New Roman"/>
                          <a:ea typeface="Times New Roman"/>
                        </a:rPr>
                        <a:t>60/45</a:t>
                      </a:r>
                      <a:endParaRPr lang="ru-RU" sz="2800">
                        <a:effectLst/>
                        <a:latin typeface="Times New Roman"/>
                        <a:ea typeface="Times New Roman"/>
                      </a:endParaRPr>
                    </a:p>
                  </a:txBody>
                  <a:tcPr marL="68580" marR="68580" marT="0" marB="0" anchor="ctr"/>
                </a:tc>
                <a:tc>
                  <a:txBody>
                    <a:bodyPr/>
                    <a:lstStyle/>
                    <a:p>
                      <a:pPr algn="ctr">
                        <a:spcAft>
                          <a:spcPts val="0"/>
                        </a:spcAft>
                      </a:pPr>
                      <a:r>
                        <a:rPr lang="ru-RU" sz="3200" dirty="0">
                          <a:effectLst/>
                          <a:latin typeface="Times New Roman"/>
                          <a:ea typeface="Times New Roman"/>
                        </a:rPr>
                        <a:t>60/45</a:t>
                      </a:r>
                      <a:endParaRPr lang="ru-RU" sz="2800" dirty="0">
                        <a:effectLst/>
                        <a:latin typeface="Times New Roman"/>
                        <a:ea typeface="Times New Roman"/>
                      </a:endParaRPr>
                    </a:p>
                  </a:txBody>
                  <a:tcPr marL="68580" marR="68580" marT="0" marB="0" anchor="ctr"/>
                </a:tc>
                <a:tc>
                  <a:txBody>
                    <a:bodyPr/>
                    <a:lstStyle/>
                    <a:p>
                      <a:pPr algn="ctr">
                        <a:spcAft>
                          <a:spcPts val="0"/>
                        </a:spcAft>
                      </a:pPr>
                      <a:r>
                        <a:rPr lang="ru-RU" sz="3200" dirty="0">
                          <a:effectLst/>
                          <a:latin typeface="Times New Roman"/>
                          <a:ea typeface="Times New Roman"/>
                        </a:rPr>
                        <a:t>45/36</a:t>
                      </a:r>
                      <a:endParaRPr lang="ru-RU" sz="2800" dirty="0">
                        <a:effectLst/>
                        <a:latin typeface="Times New Roman"/>
                        <a:ea typeface="Times New Roman"/>
                      </a:endParaRPr>
                    </a:p>
                  </a:txBody>
                  <a:tcPr marL="68580" marR="68580" marT="0" marB="0" anchor="ctr"/>
                </a:tc>
              </a:tr>
            </a:tbl>
          </a:graphicData>
        </a:graphic>
      </p:graphicFrame>
    </p:spTree>
    <p:extLst>
      <p:ext uri="{BB962C8B-B14F-4D97-AF65-F5344CB8AC3E}">
        <p14:creationId xmlns:p14="http://schemas.microsoft.com/office/powerpoint/2010/main" val="3463956842"/>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416280" y="742385"/>
            <a:ext cx="861624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3200" i="1" dirty="0">
                <a:solidFill>
                  <a:schemeClr val="accent4">
                    <a:lumMod val="40000"/>
                    <a:lumOff val="60000"/>
                  </a:schemeClr>
                </a:solidFill>
                <a:latin typeface="Times New Roman" pitchFamily="18" charset="0"/>
                <a:cs typeface="Times New Roman" pitchFamily="18" charset="0"/>
              </a:rPr>
              <a:t>Примечания: </a:t>
            </a:r>
            <a:r>
              <a:rPr lang="ru-RU" sz="3200" dirty="0">
                <a:solidFill>
                  <a:schemeClr val="accent4">
                    <a:lumMod val="40000"/>
                    <a:lumOff val="60000"/>
                  </a:schemeClr>
                </a:solidFill>
                <a:latin typeface="Times New Roman" pitchFamily="18" charset="0"/>
                <a:cs typeface="Times New Roman" pitchFamily="18" charset="0"/>
              </a:rPr>
              <a:t>1. В числителе приведены данные для металлических или железобетонных каркасных конструк­тивных систем и стеновых конструктивных систем из монолитного железобетона, в знаменателе - для других конс­труктивных систем. </a:t>
            </a:r>
          </a:p>
          <a:p>
            <a:r>
              <a:rPr lang="ru-RU" sz="3200" dirty="0">
                <a:solidFill>
                  <a:schemeClr val="accent4">
                    <a:lumMod val="40000"/>
                    <a:lumOff val="60000"/>
                  </a:schemeClr>
                </a:solidFill>
                <a:latin typeface="Times New Roman" pitchFamily="18" charset="0"/>
                <a:cs typeface="Times New Roman" pitchFamily="18" charset="0"/>
              </a:rPr>
              <a:t>2. Предельные размеры отсеков одноэтажных каркасных зданий, проектируемых для строительства на пло­щадках сейсмичностью 8, 9 и 10 баллов, допускается увеличивать на 30%. </a:t>
            </a:r>
          </a:p>
        </p:txBody>
      </p:sp>
    </p:spTree>
    <p:extLst>
      <p:ext uri="{BB962C8B-B14F-4D97-AF65-F5344CB8AC3E}">
        <p14:creationId xmlns:p14="http://schemas.microsoft.com/office/powerpoint/2010/main" val="2066768357"/>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395752" y="733927"/>
            <a:ext cx="861624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269875"/>
            <a:r>
              <a:rPr lang="ru-RU" sz="3600" dirty="0">
                <a:latin typeface="+mn-lt"/>
                <a:cs typeface="+mn-cs"/>
              </a:rPr>
              <a:t>Таблица 2</a:t>
            </a:r>
          </a:p>
          <a:p>
            <a:endParaRPr lang="ru-RU" sz="3200" dirty="0">
              <a:solidFill>
                <a:schemeClr val="accent4">
                  <a:lumMod val="40000"/>
                  <a:lumOff val="60000"/>
                </a:schemeClr>
              </a:solidFill>
              <a:latin typeface="Times New Roman" pitchFamily="18" charset="0"/>
              <a:cs typeface="Times New Roman"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782773230"/>
              </p:ext>
            </p:extLst>
          </p:nvPr>
        </p:nvGraphicFramePr>
        <p:xfrm>
          <a:off x="418622" y="1521110"/>
          <a:ext cx="8292674" cy="4760660"/>
        </p:xfrm>
        <a:graphic>
          <a:graphicData uri="http://schemas.openxmlformats.org/drawingml/2006/table">
            <a:tbl>
              <a:tblPr firstRow="1" bandRow="1">
                <a:tableStyleId>{5C22544A-7EE6-4342-B048-85BDC9FD1C3A}</a:tableStyleId>
              </a:tblPr>
              <a:tblGrid>
                <a:gridCol w="384925"/>
                <a:gridCol w="2968029"/>
                <a:gridCol w="1376488"/>
                <a:gridCol w="1368152"/>
                <a:gridCol w="1239648"/>
                <a:gridCol w="955432"/>
              </a:tblGrid>
              <a:tr h="202277">
                <a:tc rowSpan="3">
                  <a:txBody>
                    <a:bodyPr/>
                    <a:lstStyle/>
                    <a:p>
                      <a:pPr>
                        <a:spcAft>
                          <a:spcPts val="0"/>
                        </a:spcAft>
                      </a:pPr>
                      <a:r>
                        <a:rPr lang="ru-RU" sz="1400" dirty="0">
                          <a:effectLst/>
                          <a:latin typeface="Times New Roman"/>
                          <a:ea typeface="Times New Roman"/>
                        </a:rPr>
                        <a:t>№п/п </a:t>
                      </a:r>
                      <a:endParaRPr lang="ru-RU" sz="1200" dirty="0">
                        <a:effectLst/>
                        <a:latin typeface="Times New Roman"/>
                        <a:ea typeface="Times New Roman"/>
                      </a:endParaRPr>
                    </a:p>
                  </a:txBody>
                  <a:tcPr marL="68580" marR="68580" marT="0" marB="0" anchor="ctr"/>
                </a:tc>
                <a:tc rowSpan="3">
                  <a:txBody>
                    <a:bodyPr/>
                    <a:lstStyle/>
                    <a:p>
                      <a:pPr algn="ctr">
                        <a:spcAft>
                          <a:spcPts val="0"/>
                        </a:spcAft>
                      </a:pPr>
                      <a:r>
                        <a:rPr lang="ru-RU" sz="1800" dirty="0">
                          <a:effectLst/>
                          <a:latin typeface="Times New Roman"/>
                          <a:ea typeface="Times New Roman"/>
                        </a:rPr>
                        <a:t>Несущие конструкции здания</a:t>
                      </a:r>
                      <a:endParaRPr lang="ru-RU" sz="1600" dirty="0">
                        <a:effectLst/>
                        <a:latin typeface="Times New Roman"/>
                        <a:ea typeface="Times New Roman"/>
                      </a:endParaRPr>
                    </a:p>
                  </a:txBody>
                  <a:tcPr marL="68580" marR="68580" marT="0" marB="0" anchor="ctr"/>
                </a:tc>
                <a:tc gridSpan="4">
                  <a:txBody>
                    <a:bodyPr/>
                    <a:lstStyle/>
                    <a:p>
                      <a:pPr algn="ctr">
                        <a:spcAft>
                          <a:spcPts val="0"/>
                        </a:spcAft>
                      </a:pPr>
                      <a:r>
                        <a:rPr lang="ru-RU" sz="1800" dirty="0">
                          <a:effectLst/>
                          <a:latin typeface="Times New Roman"/>
                          <a:ea typeface="Times New Roman"/>
                        </a:rPr>
                        <a:t>Высота, м (число этажей)</a:t>
                      </a:r>
                      <a:endParaRPr lang="ru-RU" sz="1600" dirty="0">
                        <a:effectLst/>
                        <a:latin typeface="Times New Roman"/>
                        <a:ea typeface="Times New Roman"/>
                      </a:endParaRPr>
                    </a:p>
                  </a:txBody>
                  <a:tcPr marL="68580" marR="68580" marT="0" marB="0" anchor="ctr"/>
                </a:tc>
                <a:tc hMerge="1">
                  <a:txBody>
                    <a:bodyPr/>
                    <a:lstStyle/>
                    <a:p>
                      <a:endParaRPr lang="ru-RU"/>
                    </a:p>
                  </a:txBody>
                  <a:tcPr/>
                </a:tc>
                <a:tc hMerge="1">
                  <a:txBody>
                    <a:bodyPr/>
                    <a:lstStyle/>
                    <a:p>
                      <a:endParaRPr lang="ru-RU"/>
                    </a:p>
                  </a:txBody>
                  <a:tcPr/>
                </a:tc>
                <a:tc hMerge="1">
                  <a:txBody>
                    <a:bodyPr/>
                    <a:lstStyle/>
                    <a:p>
                      <a:endParaRPr lang="ru-RU"/>
                    </a:p>
                  </a:txBody>
                  <a:tcPr/>
                </a:tc>
              </a:tr>
              <a:tr h="236719">
                <a:tc vMerge="1">
                  <a:txBody>
                    <a:bodyPr/>
                    <a:lstStyle/>
                    <a:p>
                      <a:endParaRPr lang="ru-RU"/>
                    </a:p>
                  </a:txBody>
                  <a:tcPr/>
                </a:tc>
                <a:tc vMerge="1">
                  <a:txBody>
                    <a:bodyPr/>
                    <a:lstStyle/>
                    <a:p>
                      <a:endParaRPr lang="ru-RU"/>
                    </a:p>
                  </a:txBody>
                  <a:tcPr/>
                </a:tc>
                <a:tc gridSpan="4">
                  <a:txBody>
                    <a:bodyPr/>
                    <a:lstStyle/>
                    <a:p>
                      <a:pPr algn="ctr">
                        <a:spcAft>
                          <a:spcPts val="0"/>
                        </a:spcAft>
                      </a:pPr>
                      <a:r>
                        <a:rPr lang="ru-RU" sz="1800" dirty="0">
                          <a:effectLst/>
                          <a:latin typeface="Times New Roman"/>
                          <a:ea typeface="Times New Roman"/>
                        </a:rPr>
                        <a:t>Сейсмичность строительной </a:t>
                      </a:r>
                      <a:endParaRPr lang="ru-RU" sz="1800" dirty="0" smtClean="0">
                        <a:effectLst/>
                        <a:latin typeface="Times New Roman"/>
                        <a:ea typeface="Times New Roman"/>
                      </a:endParaRPr>
                    </a:p>
                    <a:p>
                      <a:pPr algn="ctr">
                        <a:spcAft>
                          <a:spcPts val="0"/>
                        </a:spcAft>
                      </a:pPr>
                      <a:r>
                        <a:rPr lang="ru-RU" sz="1800" dirty="0" smtClean="0">
                          <a:effectLst/>
                          <a:latin typeface="Times New Roman"/>
                          <a:ea typeface="Times New Roman"/>
                        </a:rPr>
                        <a:t>площадки</a:t>
                      </a:r>
                      <a:r>
                        <a:rPr lang="ru-RU" sz="1800" dirty="0">
                          <a:effectLst/>
                          <a:latin typeface="Times New Roman"/>
                          <a:ea typeface="Times New Roman"/>
                        </a:rPr>
                        <a:t>, баллы</a:t>
                      </a:r>
                      <a:endParaRPr lang="ru-RU" sz="1600" dirty="0">
                        <a:effectLst/>
                        <a:latin typeface="Times New Roman"/>
                        <a:ea typeface="Times New Roman"/>
                      </a:endParaRPr>
                    </a:p>
                  </a:txBody>
                  <a:tcPr marL="68580" marR="68580" marT="0" marB="0" anchor="ctr"/>
                </a:tc>
                <a:tc hMerge="1">
                  <a:txBody>
                    <a:bodyPr/>
                    <a:lstStyle/>
                    <a:p>
                      <a:endParaRPr lang="ru-RU"/>
                    </a:p>
                  </a:txBody>
                  <a:tcPr/>
                </a:tc>
                <a:tc hMerge="1">
                  <a:txBody>
                    <a:bodyPr/>
                    <a:lstStyle/>
                    <a:p>
                      <a:endParaRPr lang="ru-RU"/>
                    </a:p>
                  </a:txBody>
                  <a:tcPr/>
                </a:tc>
                <a:tc hMerge="1">
                  <a:txBody>
                    <a:bodyPr/>
                    <a:lstStyle/>
                    <a:p>
                      <a:endParaRPr lang="ru-RU"/>
                    </a:p>
                  </a:txBody>
                  <a:tcPr/>
                </a:tc>
              </a:tr>
              <a:tr h="202277">
                <a:tc vMerge="1">
                  <a:txBody>
                    <a:bodyPr/>
                    <a:lstStyle/>
                    <a:p>
                      <a:endParaRPr lang="ru-RU"/>
                    </a:p>
                  </a:txBody>
                  <a:tcPr/>
                </a:tc>
                <a:tc vMerge="1">
                  <a:txBody>
                    <a:bodyPr/>
                    <a:lstStyle/>
                    <a:p>
                      <a:endParaRPr lang="ru-RU"/>
                    </a:p>
                  </a:txBody>
                  <a:tcPr/>
                </a:tc>
                <a:tc>
                  <a:txBody>
                    <a:bodyPr/>
                    <a:lstStyle/>
                    <a:p>
                      <a:pPr algn="ctr">
                        <a:spcAft>
                          <a:spcPts val="0"/>
                        </a:spcAft>
                      </a:pPr>
                      <a:r>
                        <a:rPr lang="ru-RU" sz="1400" dirty="0">
                          <a:effectLst/>
                          <a:latin typeface="Times New Roman"/>
                          <a:ea typeface="Times New Roman"/>
                        </a:rPr>
                        <a:t>7</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400" dirty="0">
                          <a:effectLst/>
                          <a:latin typeface="Times New Roman"/>
                          <a:ea typeface="Times New Roman"/>
                        </a:rPr>
                        <a:t>8</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400" dirty="0">
                          <a:effectLst/>
                          <a:latin typeface="Times New Roman"/>
                          <a:ea typeface="Times New Roman"/>
                        </a:rPr>
                        <a:t>9</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400" dirty="0">
                          <a:effectLst/>
                          <a:latin typeface="Times New Roman"/>
                          <a:ea typeface="Times New Roman"/>
                        </a:rPr>
                        <a:t>10</a:t>
                      </a:r>
                      <a:endParaRPr lang="ru-RU" sz="1200" dirty="0">
                        <a:effectLst/>
                        <a:latin typeface="Times New Roman"/>
                        <a:ea typeface="Times New Roman"/>
                      </a:endParaRPr>
                    </a:p>
                  </a:txBody>
                  <a:tcPr marL="68580" marR="68580" marT="0" marB="0" anchor="ctr"/>
                </a:tc>
              </a:tr>
              <a:tr h="676340">
                <a:tc rowSpan="2">
                  <a:txBody>
                    <a:bodyPr/>
                    <a:lstStyle/>
                    <a:p>
                      <a:pPr>
                        <a:spcAft>
                          <a:spcPts val="0"/>
                        </a:spcAft>
                      </a:pPr>
                      <a:r>
                        <a:rPr lang="ru-RU" sz="2000" dirty="0">
                          <a:effectLst/>
                          <a:latin typeface="Times New Roman"/>
                          <a:ea typeface="Times New Roman"/>
                        </a:rPr>
                        <a:t>1 </a:t>
                      </a:r>
                      <a:endParaRPr lang="ru-RU" sz="1800" dirty="0">
                        <a:effectLst/>
                        <a:latin typeface="Times New Roman"/>
                        <a:ea typeface="Times New Roman"/>
                      </a:endParaRPr>
                    </a:p>
                  </a:txBody>
                  <a:tcPr marL="68580" marR="68580" marT="0" marB="0" anchor="ctr"/>
                </a:tc>
                <a:tc>
                  <a:txBody>
                    <a:bodyPr/>
                    <a:lstStyle/>
                    <a:p>
                      <a:pPr>
                        <a:spcAft>
                          <a:spcPts val="0"/>
                        </a:spcAft>
                      </a:pPr>
                      <a:r>
                        <a:rPr lang="ru-RU" sz="2000" dirty="0">
                          <a:effectLst/>
                          <a:latin typeface="Times New Roman"/>
                          <a:ea typeface="Times New Roman"/>
                        </a:rPr>
                        <a:t>Металлические каркасы: </a:t>
                      </a:r>
                      <a:endParaRPr lang="ru-RU" sz="1800" dirty="0">
                        <a:effectLst/>
                        <a:latin typeface="Times New Roman"/>
                        <a:ea typeface="Times New Roman"/>
                      </a:endParaRPr>
                    </a:p>
                    <a:p>
                      <a:pPr>
                        <a:spcAft>
                          <a:spcPts val="0"/>
                        </a:spcAft>
                      </a:pPr>
                      <a:r>
                        <a:rPr lang="ru-RU" sz="2000" dirty="0">
                          <a:effectLst/>
                          <a:latin typeface="Times New Roman"/>
                          <a:ea typeface="Times New Roman"/>
                        </a:rPr>
                        <a:t>а) рамно-связевые и связевые; </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66 (20)</a:t>
                      </a:r>
                      <a:endParaRPr lang="ru-RU" sz="1800" dirty="0">
                        <a:effectLst/>
                        <a:latin typeface="Times New Roman"/>
                        <a:ea typeface="Times New Roman"/>
                      </a:endParaRPr>
                    </a:p>
                  </a:txBody>
                  <a:tcPr marL="68580" marR="68580" marT="0" marB="0" anchor="b"/>
                </a:tc>
                <a:tc>
                  <a:txBody>
                    <a:bodyPr/>
                    <a:lstStyle/>
                    <a:p>
                      <a:pPr algn="ctr">
                        <a:spcAft>
                          <a:spcPts val="0"/>
                        </a:spcAft>
                      </a:pPr>
                      <a:r>
                        <a:rPr lang="ru-RU" sz="2000" dirty="0">
                          <a:effectLst/>
                          <a:latin typeface="Times New Roman"/>
                          <a:ea typeface="Times New Roman"/>
                        </a:rPr>
                        <a:t>54 (16)</a:t>
                      </a:r>
                      <a:endParaRPr lang="ru-RU" sz="1800" dirty="0">
                        <a:effectLst/>
                        <a:latin typeface="Times New Roman"/>
                        <a:ea typeface="Times New Roman"/>
                      </a:endParaRPr>
                    </a:p>
                  </a:txBody>
                  <a:tcPr marL="68580" marR="68580" marT="0" marB="0" anchor="b"/>
                </a:tc>
                <a:tc>
                  <a:txBody>
                    <a:bodyPr/>
                    <a:lstStyle/>
                    <a:p>
                      <a:pPr algn="ctr">
                        <a:spcAft>
                          <a:spcPts val="0"/>
                        </a:spcAft>
                      </a:pPr>
                      <a:r>
                        <a:rPr lang="ru-RU" sz="2000">
                          <a:effectLst/>
                          <a:latin typeface="Times New Roman"/>
                          <a:ea typeface="Times New Roman"/>
                        </a:rPr>
                        <a:t>42 (12)</a:t>
                      </a:r>
                      <a:endParaRPr lang="ru-RU" sz="1800">
                        <a:effectLst/>
                        <a:latin typeface="Times New Roman"/>
                        <a:ea typeface="Times New Roman"/>
                      </a:endParaRPr>
                    </a:p>
                  </a:txBody>
                  <a:tcPr marL="68580" marR="68580" marT="0" marB="0" anchor="b"/>
                </a:tc>
                <a:tc>
                  <a:txBody>
                    <a:bodyPr/>
                    <a:lstStyle/>
                    <a:p>
                      <a:pPr algn="ctr">
                        <a:spcAft>
                          <a:spcPts val="0"/>
                        </a:spcAft>
                      </a:pPr>
                      <a:r>
                        <a:rPr lang="ru-RU" sz="2000" dirty="0">
                          <a:effectLst/>
                          <a:latin typeface="Times New Roman"/>
                          <a:ea typeface="Times New Roman"/>
                        </a:rPr>
                        <a:t>16(4)</a:t>
                      </a:r>
                      <a:endParaRPr lang="ru-RU" sz="1800" dirty="0">
                        <a:effectLst/>
                        <a:latin typeface="Times New Roman"/>
                        <a:ea typeface="Times New Roman"/>
                      </a:endParaRPr>
                    </a:p>
                  </a:txBody>
                  <a:tcPr marL="68580" marR="68580" marT="0" marB="0" anchor="b"/>
                </a:tc>
              </a:tr>
              <a:tr h="338170">
                <a:tc vMerge="1">
                  <a:txBody>
                    <a:bodyPr/>
                    <a:lstStyle/>
                    <a:p>
                      <a:endParaRPr lang="ru-RU"/>
                    </a:p>
                  </a:txBody>
                  <a:tcPr/>
                </a:tc>
                <a:tc>
                  <a:txBody>
                    <a:bodyPr/>
                    <a:lstStyle/>
                    <a:p>
                      <a:pPr>
                        <a:spcAft>
                          <a:spcPts val="0"/>
                        </a:spcAft>
                      </a:pPr>
                      <a:r>
                        <a:rPr lang="ru-RU" sz="2000" dirty="0">
                          <a:effectLst/>
                          <a:latin typeface="Times New Roman"/>
                          <a:ea typeface="Times New Roman"/>
                        </a:rPr>
                        <a:t>б) рамные </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54 (16)</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42 (12)</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32 (9)</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a:effectLst/>
                          <a:latin typeface="Times New Roman"/>
                          <a:ea typeface="Times New Roman"/>
                        </a:rPr>
                        <a:t>16 (4)</a:t>
                      </a:r>
                      <a:endParaRPr lang="ru-RU" sz="1800">
                        <a:effectLst/>
                        <a:latin typeface="Times New Roman"/>
                        <a:ea typeface="Times New Roman"/>
                      </a:endParaRPr>
                    </a:p>
                  </a:txBody>
                  <a:tcPr marL="68580" marR="68580" marT="0" marB="0" anchor="ctr"/>
                </a:tc>
              </a:tr>
              <a:tr h="676340">
                <a:tc rowSpan="3">
                  <a:txBody>
                    <a:bodyPr/>
                    <a:lstStyle/>
                    <a:p>
                      <a:pPr>
                        <a:spcAft>
                          <a:spcPts val="0"/>
                        </a:spcAft>
                      </a:pPr>
                      <a:r>
                        <a:rPr lang="ru-RU" sz="2000">
                          <a:effectLst/>
                          <a:latin typeface="Times New Roman"/>
                          <a:ea typeface="Times New Roman"/>
                        </a:rPr>
                        <a:t>2 </a:t>
                      </a:r>
                      <a:endParaRPr lang="ru-RU" sz="1800">
                        <a:effectLst/>
                        <a:latin typeface="Times New Roman"/>
                        <a:ea typeface="Times New Roman"/>
                      </a:endParaRPr>
                    </a:p>
                  </a:txBody>
                  <a:tcPr marL="68580" marR="68580" marT="0" marB="0" anchor="ctr"/>
                </a:tc>
                <a:tc>
                  <a:txBody>
                    <a:bodyPr/>
                    <a:lstStyle/>
                    <a:p>
                      <a:pPr>
                        <a:spcAft>
                          <a:spcPts val="0"/>
                        </a:spcAft>
                      </a:pPr>
                      <a:r>
                        <a:rPr lang="ru-RU" sz="2000" dirty="0">
                          <a:effectLst/>
                          <a:latin typeface="Times New Roman"/>
                          <a:ea typeface="Times New Roman"/>
                        </a:rPr>
                        <a:t>Железобетонные каркасы: </a:t>
                      </a:r>
                      <a:endParaRPr lang="ru-RU" sz="1800" dirty="0">
                        <a:effectLst/>
                        <a:latin typeface="Times New Roman"/>
                        <a:ea typeface="Times New Roman"/>
                      </a:endParaRPr>
                    </a:p>
                    <a:p>
                      <a:pPr>
                        <a:spcAft>
                          <a:spcPts val="0"/>
                        </a:spcAft>
                      </a:pPr>
                      <a:r>
                        <a:rPr lang="ru-RU" sz="2000" dirty="0">
                          <a:effectLst/>
                          <a:latin typeface="Times New Roman"/>
                          <a:ea typeface="Times New Roman"/>
                        </a:rPr>
                        <a:t>а) рамно-связевые и связевые; </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 </a:t>
                      </a:r>
                      <a:endParaRPr lang="ru-RU" sz="1800" dirty="0">
                        <a:effectLst/>
                        <a:latin typeface="Times New Roman"/>
                        <a:ea typeface="Times New Roman"/>
                      </a:endParaRPr>
                    </a:p>
                    <a:p>
                      <a:pPr algn="ctr">
                        <a:spcAft>
                          <a:spcPts val="0"/>
                        </a:spcAft>
                      </a:pPr>
                      <a:r>
                        <a:rPr lang="ru-RU" sz="2000" dirty="0">
                          <a:effectLst/>
                          <a:latin typeface="Times New Roman"/>
                          <a:ea typeface="Times New Roman"/>
                        </a:rPr>
                        <a:t>66 (20)</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 </a:t>
                      </a:r>
                      <a:endParaRPr lang="ru-RU" sz="1800" dirty="0">
                        <a:effectLst/>
                        <a:latin typeface="Times New Roman"/>
                        <a:ea typeface="Times New Roman"/>
                      </a:endParaRPr>
                    </a:p>
                    <a:p>
                      <a:pPr algn="ctr">
                        <a:spcAft>
                          <a:spcPts val="0"/>
                        </a:spcAft>
                      </a:pPr>
                      <a:r>
                        <a:rPr lang="ru-RU" sz="2000" dirty="0">
                          <a:effectLst/>
                          <a:latin typeface="Times New Roman"/>
                          <a:ea typeface="Times New Roman"/>
                        </a:rPr>
                        <a:t>54 (16)</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 </a:t>
                      </a:r>
                      <a:endParaRPr lang="ru-RU" sz="1800" dirty="0">
                        <a:effectLst/>
                        <a:latin typeface="Times New Roman"/>
                        <a:ea typeface="Times New Roman"/>
                      </a:endParaRPr>
                    </a:p>
                    <a:p>
                      <a:pPr algn="ctr">
                        <a:spcAft>
                          <a:spcPts val="0"/>
                        </a:spcAft>
                      </a:pPr>
                      <a:r>
                        <a:rPr lang="ru-RU" sz="2000" dirty="0">
                          <a:effectLst/>
                          <a:latin typeface="Times New Roman"/>
                          <a:ea typeface="Times New Roman"/>
                        </a:rPr>
                        <a:t>42 (12)</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a:effectLst/>
                          <a:latin typeface="Times New Roman"/>
                          <a:ea typeface="Times New Roman"/>
                        </a:rPr>
                        <a:t> </a:t>
                      </a:r>
                      <a:endParaRPr lang="ru-RU" sz="1800">
                        <a:effectLst/>
                        <a:latin typeface="Times New Roman"/>
                        <a:ea typeface="Times New Roman"/>
                      </a:endParaRPr>
                    </a:p>
                    <a:p>
                      <a:pPr algn="ctr">
                        <a:spcAft>
                          <a:spcPts val="0"/>
                        </a:spcAft>
                      </a:pPr>
                      <a:r>
                        <a:rPr lang="ru-RU" sz="2000">
                          <a:effectLst/>
                          <a:latin typeface="Times New Roman"/>
                          <a:ea typeface="Times New Roman"/>
                        </a:rPr>
                        <a:t>16(4)</a:t>
                      </a:r>
                      <a:endParaRPr lang="ru-RU" sz="1800">
                        <a:effectLst/>
                        <a:latin typeface="Times New Roman"/>
                        <a:ea typeface="Times New Roman"/>
                      </a:endParaRPr>
                    </a:p>
                  </a:txBody>
                  <a:tcPr marL="68580" marR="68580" marT="0" marB="0" anchor="ctr"/>
                </a:tc>
              </a:tr>
              <a:tr h="338170">
                <a:tc vMerge="1">
                  <a:txBody>
                    <a:bodyPr/>
                    <a:lstStyle/>
                    <a:p>
                      <a:endParaRPr lang="ru-RU"/>
                    </a:p>
                  </a:txBody>
                  <a:tcPr/>
                </a:tc>
                <a:tc>
                  <a:txBody>
                    <a:bodyPr/>
                    <a:lstStyle/>
                    <a:p>
                      <a:pPr>
                        <a:spcAft>
                          <a:spcPts val="0"/>
                        </a:spcAft>
                      </a:pPr>
                      <a:r>
                        <a:rPr lang="ru-RU" sz="2000">
                          <a:effectLst/>
                          <a:latin typeface="Times New Roman"/>
                          <a:ea typeface="Times New Roman"/>
                        </a:rPr>
                        <a:t>б) рамные; </a:t>
                      </a:r>
                      <a:endParaRPr lang="ru-RU" sz="1800">
                        <a:effectLst/>
                        <a:latin typeface="Times New Roman"/>
                        <a:ea typeface="Times New Roman"/>
                      </a:endParaRPr>
                    </a:p>
                  </a:txBody>
                  <a:tcPr marL="68580" marR="68580" marT="0" marB="0" anchor="ctr"/>
                </a:tc>
                <a:tc>
                  <a:txBody>
                    <a:bodyPr/>
                    <a:lstStyle/>
                    <a:p>
                      <a:pPr algn="ctr">
                        <a:spcAft>
                          <a:spcPts val="0"/>
                        </a:spcAft>
                      </a:pPr>
                      <a:r>
                        <a:rPr lang="ru-RU" sz="2000">
                          <a:effectLst/>
                          <a:latin typeface="Times New Roman"/>
                          <a:ea typeface="Times New Roman"/>
                        </a:rPr>
                        <a:t>32 (9)</a:t>
                      </a:r>
                      <a:endParaRPr lang="ru-RU" sz="180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25 (7)</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19 (5)</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a:effectLst/>
                          <a:latin typeface="Times New Roman"/>
                          <a:ea typeface="Times New Roman"/>
                        </a:rPr>
                        <a:t>16 (4)</a:t>
                      </a:r>
                      <a:endParaRPr lang="ru-RU" sz="1800">
                        <a:effectLst/>
                        <a:latin typeface="Times New Roman"/>
                        <a:ea typeface="Times New Roman"/>
                      </a:endParaRPr>
                    </a:p>
                  </a:txBody>
                  <a:tcPr marL="68580" marR="68580" marT="0" marB="0" anchor="ctr"/>
                </a:tc>
              </a:tr>
              <a:tr h="698270">
                <a:tc vMerge="1">
                  <a:txBody>
                    <a:bodyPr/>
                    <a:lstStyle/>
                    <a:p>
                      <a:endParaRPr lang="ru-RU"/>
                    </a:p>
                  </a:txBody>
                  <a:tcPr/>
                </a:tc>
                <a:tc>
                  <a:txBody>
                    <a:bodyPr/>
                    <a:lstStyle/>
                    <a:p>
                      <a:pPr>
                        <a:spcAft>
                          <a:spcPts val="0"/>
                        </a:spcAft>
                      </a:pPr>
                      <a:r>
                        <a:rPr lang="ru-RU" sz="2000" dirty="0">
                          <a:effectLst/>
                          <a:latin typeface="Times New Roman"/>
                          <a:ea typeface="Times New Roman"/>
                        </a:rPr>
                        <a:t>в) </a:t>
                      </a:r>
                      <a:r>
                        <a:rPr lang="ru-RU" sz="2000" dirty="0" err="1">
                          <a:effectLst/>
                          <a:latin typeface="Times New Roman"/>
                          <a:ea typeface="Times New Roman"/>
                        </a:rPr>
                        <a:t>безригельные</a:t>
                      </a:r>
                      <a:r>
                        <a:rPr lang="ru-RU" sz="2000" dirty="0">
                          <a:effectLst/>
                          <a:latin typeface="Times New Roman"/>
                          <a:ea typeface="Times New Roman"/>
                        </a:rPr>
                        <a:t> (без вертикальных устоев жесткости) </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a:effectLst/>
                          <a:latin typeface="Times New Roman"/>
                          <a:ea typeface="Times New Roman"/>
                        </a:rPr>
                        <a:t>19 (5)</a:t>
                      </a:r>
                      <a:endParaRPr lang="ru-RU" sz="180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16 (4)</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8 (2)</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a:t>
                      </a:r>
                      <a:endParaRPr lang="ru-RU" sz="1800" dirty="0">
                        <a:effectLst/>
                        <a:latin typeface="Times New Roman"/>
                        <a:ea typeface="Times New Roman"/>
                      </a:endParaRPr>
                    </a:p>
                  </a:txBody>
                  <a:tcPr marL="68580" marR="68580" marT="0" marB="0" anchor="ctr"/>
                </a:tc>
              </a:tr>
            </a:tbl>
          </a:graphicData>
        </a:graphic>
      </p:graphicFrame>
    </p:spTree>
    <p:extLst>
      <p:ext uri="{BB962C8B-B14F-4D97-AF65-F5344CB8AC3E}">
        <p14:creationId xmlns:p14="http://schemas.microsoft.com/office/powerpoint/2010/main" val="377784160"/>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395752" y="733927"/>
            <a:ext cx="861624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269875"/>
            <a:r>
              <a:rPr lang="ru-RU" sz="3600" dirty="0">
                <a:latin typeface="+mn-lt"/>
                <a:cs typeface="+mn-cs"/>
              </a:rPr>
              <a:t>Таблица 2</a:t>
            </a:r>
          </a:p>
          <a:p>
            <a:endParaRPr lang="ru-RU" sz="3200" dirty="0">
              <a:solidFill>
                <a:schemeClr val="accent4">
                  <a:lumMod val="40000"/>
                  <a:lumOff val="60000"/>
                </a:schemeClr>
              </a:solidFill>
              <a:latin typeface="Times New Roman" pitchFamily="18" charset="0"/>
              <a:cs typeface="Times New Roman"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514553998"/>
              </p:ext>
            </p:extLst>
          </p:nvPr>
        </p:nvGraphicFramePr>
        <p:xfrm>
          <a:off x="418622" y="1521110"/>
          <a:ext cx="8292674" cy="3474720"/>
        </p:xfrm>
        <a:graphic>
          <a:graphicData uri="http://schemas.openxmlformats.org/drawingml/2006/table">
            <a:tbl>
              <a:tblPr firstRow="1" bandRow="1">
                <a:tableStyleId>{5C22544A-7EE6-4342-B048-85BDC9FD1C3A}</a:tableStyleId>
              </a:tblPr>
              <a:tblGrid>
                <a:gridCol w="384925"/>
                <a:gridCol w="2968029"/>
                <a:gridCol w="1376488"/>
                <a:gridCol w="1368152"/>
                <a:gridCol w="1239648"/>
                <a:gridCol w="955432"/>
              </a:tblGrid>
              <a:tr h="202277">
                <a:tc rowSpan="3">
                  <a:txBody>
                    <a:bodyPr/>
                    <a:lstStyle/>
                    <a:p>
                      <a:pPr>
                        <a:spcAft>
                          <a:spcPts val="0"/>
                        </a:spcAft>
                      </a:pPr>
                      <a:r>
                        <a:rPr lang="ru-RU" sz="1400" dirty="0">
                          <a:effectLst/>
                          <a:latin typeface="Times New Roman"/>
                          <a:ea typeface="Times New Roman"/>
                        </a:rPr>
                        <a:t>№п/п </a:t>
                      </a:r>
                      <a:endParaRPr lang="ru-RU" sz="1200" dirty="0">
                        <a:effectLst/>
                        <a:latin typeface="Times New Roman"/>
                        <a:ea typeface="Times New Roman"/>
                      </a:endParaRPr>
                    </a:p>
                  </a:txBody>
                  <a:tcPr marL="68580" marR="68580" marT="0" marB="0" anchor="ctr"/>
                </a:tc>
                <a:tc rowSpan="3">
                  <a:txBody>
                    <a:bodyPr/>
                    <a:lstStyle/>
                    <a:p>
                      <a:pPr algn="ctr">
                        <a:spcAft>
                          <a:spcPts val="0"/>
                        </a:spcAft>
                      </a:pPr>
                      <a:r>
                        <a:rPr lang="ru-RU" sz="1800" dirty="0">
                          <a:effectLst/>
                          <a:latin typeface="Times New Roman"/>
                          <a:ea typeface="Times New Roman"/>
                        </a:rPr>
                        <a:t>Несущие конструкции здания</a:t>
                      </a:r>
                      <a:endParaRPr lang="ru-RU" sz="1600" dirty="0">
                        <a:effectLst/>
                        <a:latin typeface="Times New Roman"/>
                        <a:ea typeface="Times New Roman"/>
                      </a:endParaRPr>
                    </a:p>
                  </a:txBody>
                  <a:tcPr marL="68580" marR="68580" marT="0" marB="0" anchor="ctr"/>
                </a:tc>
                <a:tc gridSpan="4">
                  <a:txBody>
                    <a:bodyPr/>
                    <a:lstStyle/>
                    <a:p>
                      <a:pPr algn="ctr">
                        <a:spcAft>
                          <a:spcPts val="0"/>
                        </a:spcAft>
                      </a:pPr>
                      <a:r>
                        <a:rPr lang="ru-RU" sz="1800" dirty="0">
                          <a:effectLst/>
                          <a:latin typeface="Times New Roman"/>
                          <a:ea typeface="Times New Roman"/>
                        </a:rPr>
                        <a:t>Высота, м (число этажей)</a:t>
                      </a:r>
                      <a:endParaRPr lang="ru-RU" sz="1600" dirty="0">
                        <a:effectLst/>
                        <a:latin typeface="Times New Roman"/>
                        <a:ea typeface="Times New Roman"/>
                      </a:endParaRPr>
                    </a:p>
                  </a:txBody>
                  <a:tcPr marL="68580" marR="68580" marT="0" marB="0" anchor="ctr"/>
                </a:tc>
                <a:tc hMerge="1">
                  <a:txBody>
                    <a:bodyPr/>
                    <a:lstStyle/>
                    <a:p>
                      <a:endParaRPr lang="ru-RU"/>
                    </a:p>
                  </a:txBody>
                  <a:tcPr/>
                </a:tc>
                <a:tc hMerge="1">
                  <a:txBody>
                    <a:bodyPr/>
                    <a:lstStyle/>
                    <a:p>
                      <a:endParaRPr lang="ru-RU"/>
                    </a:p>
                  </a:txBody>
                  <a:tcPr/>
                </a:tc>
                <a:tc hMerge="1">
                  <a:txBody>
                    <a:bodyPr/>
                    <a:lstStyle/>
                    <a:p>
                      <a:endParaRPr lang="ru-RU"/>
                    </a:p>
                  </a:txBody>
                  <a:tcPr/>
                </a:tc>
              </a:tr>
              <a:tr h="236719">
                <a:tc vMerge="1">
                  <a:txBody>
                    <a:bodyPr/>
                    <a:lstStyle/>
                    <a:p>
                      <a:endParaRPr lang="ru-RU"/>
                    </a:p>
                  </a:txBody>
                  <a:tcPr/>
                </a:tc>
                <a:tc vMerge="1">
                  <a:txBody>
                    <a:bodyPr/>
                    <a:lstStyle/>
                    <a:p>
                      <a:endParaRPr lang="ru-RU"/>
                    </a:p>
                  </a:txBody>
                  <a:tcPr/>
                </a:tc>
                <a:tc gridSpan="4">
                  <a:txBody>
                    <a:bodyPr/>
                    <a:lstStyle/>
                    <a:p>
                      <a:pPr algn="ctr">
                        <a:spcAft>
                          <a:spcPts val="0"/>
                        </a:spcAft>
                      </a:pPr>
                      <a:r>
                        <a:rPr lang="ru-RU" sz="1800" dirty="0">
                          <a:effectLst/>
                          <a:latin typeface="Times New Roman"/>
                          <a:ea typeface="Times New Roman"/>
                        </a:rPr>
                        <a:t>Сейсмичность строительной </a:t>
                      </a:r>
                      <a:endParaRPr lang="ru-RU" sz="1800" dirty="0" smtClean="0">
                        <a:effectLst/>
                        <a:latin typeface="Times New Roman"/>
                        <a:ea typeface="Times New Roman"/>
                      </a:endParaRPr>
                    </a:p>
                    <a:p>
                      <a:pPr algn="ctr">
                        <a:spcAft>
                          <a:spcPts val="0"/>
                        </a:spcAft>
                      </a:pPr>
                      <a:r>
                        <a:rPr lang="ru-RU" sz="1800" dirty="0" smtClean="0">
                          <a:effectLst/>
                          <a:latin typeface="Times New Roman"/>
                          <a:ea typeface="Times New Roman"/>
                        </a:rPr>
                        <a:t>площадки</a:t>
                      </a:r>
                      <a:r>
                        <a:rPr lang="ru-RU" sz="1800" dirty="0">
                          <a:effectLst/>
                          <a:latin typeface="Times New Roman"/>
                          <a:ea typeface="Times New Roman"/>
                        </a:rPr>
                        <a:t>, баллы</a:t>
                      </a:r>
                      <a:endParaRPr lang="ru-RU" sz="1600" dirty="0">
                        <a:effectLst/>
                        <a:latin typeface="Times New Roman"/>
                        <a:ea typeface="Times New Roman"/>
                      </a:endParaRPr>
                    </a:p>
                  </a:txBody>
                  <a:tcPr marL="68580" marR="68580" marT="0" marB="0" anchor="ctr"/>
                </a:tc>
                <a:tc hMerge="1">
                  <a:txBody>
                    <a:bodyPr/>
                    <a:lstStyle/>
                    <a:p>
                      <a:endParaRPr lang="ru-RU"/>
                    </a:p>
                  </a:txBody>
                  <a:tcPr/>
                </a:tc>
                <a:tc hMerge="1">
                  <a:txBody>
                    <a:bodyPr/>
                    <a:lstStyle/>
                    <a:p>
                      <a:endParaRPr lang="ru-RU"/>
                    </a:p>
                  </a:txBody>
                  <a:tcPr/>
                </a:tc>
                <a:tc hMerge="1">
                  <a:txBody>
                    <a:bodyPr/>
                    <a:lstStyle/>
                    <a:p>
                      <a:endParaRPr lang="ru-RU"/>
                    </a:p>
                  </a:txBody>
                  <a:tcPr/>
                </a:tc>
              </a:tr>
              <a:tr h="202277">
                <a:tc vMerge="1">
                  <a:txBody>
                    <a:bodyPr/>
                    <a:lstStyle/>
                    <a:p>
                      <a:endParaRPr lang="ru-RU"/>
                    </a:p>
                  </a:txBody>
                  <a:tcPr/>
                </a:tc>
                <a:tc vMerge="1">
                  <a:txBody>
                    <a:bodyPr/>
                    <a:lstStyle/>
                    <a:p>
                      <a:endParaRPr lang="ru-RU"/>
                    </a:p>
                  </a:txBody>
                  <a:tcPr/>
                </a:tc>
                <a:tc>
                  <a:txBody>
                    <a:bodyPr/>
                    <a:lstStyle/>
                    <a:p>
                      <a:pPr algn="ctr">
                        <a:spcAft>
                          <a:spcPts val="0"/>
                        </a:spcAft>
                      </a:pPr>
                      <a:r>
                        <a:rPr lang="ru-RU" sz="1400" dirty="0">
                          <a:effectLst/>
                          <a:latin typeface="Times New Roman"/>
                          <a:ea typeface="Times New Roman"/>
                        </a:rPr>
                        <a:t>7</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400" dirty="0">
                          <a:effectLst/>
                          <a:latin typeface="Times New Roman"/>
                          <a:ea typeface="Times New Roman"/>
                        </a:rPr>
                        <a:t>8</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400" dirty="0">
                          <a:effectLst/>
                          <a:latin typeface="Times New Roman"/>
                          <a:ea typeface="Times New Roman"/>
                        </a:rPr>
                        <a:t>9</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400" dirty="0">
                          <a:effectLst/>
                          <a:latin typeface="Times New Roman"/>
                          <a:ea typeface="Times New Roman"/>
                        </a:rPr>
                        <a:t>10</a:t>
                      </a:r>
                      <a:endParaRPr lang="ru-RU" sz="1200" dirty="0">
                        <a:effectLst/>
                        <a:latin typeface="Times New Roman"/>
                        <a:ea typeface="Times New Roman"/>
                      </a:endParaRPr>
                    </a:p>
                  </a:txBody>
                  <a:tcPr marL="68580" marR="68580" marT="0" marB="0" anchor="ctr"/>
                </a:tc>
              </a:tr>
              <a:tr h="507255">
                <a:tc rowSpan="2">
                  <a:txBody>
                    <a:bodyPr/>
                    <a:lstStyle/>
                    <a:p>
                      <a:pPr>
                        <a:spcAft>
                          <a:spcPts val="0"/>
                        </a:spcAft>
                      </a:pPr>
                      <a:r>
                        <a:rPr lang="ru-RU" sz="2000" dirty="0">
                          <a:effectLst/>
                          <a:latin typeface="Times New Roman"/>
                          <a:ea typeface="Times New Roman"/>
                        </a:rPr>
                        <a:t>3 </a:t>
                      </a:r>
                      <a:endParaRPr lang="ru-RU" sz="1800" dirty="0">
                        <a:effectLst/>
                        <a:latin typeface="Times New Roman"/>
                        <a:ea typeface="Times New Roman"/>
                      </a:endParaRPr>
                    </a:p>
                  </a:txBody>
                  <a:tcPr marL="68580" marR="68580" marT="0" marB="0" anchor="ctr"/>
                </a:tc>
                <a:tc>
                  <a:txBody>
                    <a:bodyPr/>
                    <a:lstStyle/>
                    <a:p>
                      <a:pPr>
                        <a:spcAft>
                          <a:spcPts val="0"/>
                        </a:spcAft>
                      </a:pPr>
                      <a:r>
                        <a:rPr lang="ru-RU" sz="2000">
                          <a:effectLst/>
                          <a:latin typeface="Times New Roman"/>
                          <a:ea typeface="Times New Roman"/>
                        </a:rPr>
                        <a:t>Железобетонные стены: </a:t>
                      </a:r>
                      <a:endParaRPr lang="ru-RU" sz="1800">
                        <a:effectLst/>
                        <a:latin typeface="Times New Roman"/>
                        <a:ea typeface="Times New Roman"/>
                      </a:endParaRPr>
                    </a:p>
                    <a:p>
                      <a:pPr>
                        <a:spcAft>
                          <a:spcPts val="0"/>
                        </a:spcAft>
                      </a:pPr>
                      <a:r>
                        <a:rPr lang="ru-RU" sz="2000">
                          <a:effectLst/>
                          <a:latin typeface="Times New Roman"/>
                          <a:ea typeface="Times New Roman"/>
                        </a:rPr>
                        <a:t>а) монолитные; </a:t>
                      </a:r>
                      <a:endParaRPr lang="ru-RU" sz="1800">
                        <a:effectLst/>
                        <a:latin typeface="Times New Roman"/>
                        <a:ea typeface="Times New Roman"/>
                      </a:endParaRPr>
                    </a:p>
                  </a:txBody>
                  <a:tcPr marL="68580" marR="68580" marT="0" marB="0" anchor="ctr"/>
                </a:tc>
                <a:tc>
                  <a:txBody>
                    <a:bodyPr/>
                    <a:lstStyle/>
                    <a:p>
                      <a:pPr algn="ctr">
                        <a:spcAft>
                          <a:spcPts val="0"/>
                        </a:spcAft>
                      </a:pPr>
                      <a:r>
                        <a:rPr lang="ru-RU" sz="2000">
                          <a:effectLst/>
                          <a:latin typeface="Times New Roman"/>
                          <a:ea typeface="Times New Roman"/>
                        </a:rPr>
                        <a:t>66 (20)</a:t>
                      </a:r>
                      <a:endParaRPr lang="ru-RU" sz="1800">
                        <a:effectLst/>
                        <a:latin typeface="Times New Roman"/>
                        <a:ea typeface="Times New Roman"/>
                      </a:endParaRPr>
                    </a:p>
                  </a:txBody>
                  <a:tcPr marL="68580" marR="68580" marT="0" marB="0" anchor="b"/>
                </a:tc>
                <a:tc>
                  <a:txBody>
                    <a:bodyPr/>
                    <a:lstStyle/>
                    <a:p>
                      <a:pPr algn="ctr">
                        <a:spcAft>
                          <a:spcPts val="0"/>
                        </a:spcAft>
                      </a:pPr>
                      <a:r>
                        <a:rPr lang="ru-RU" sz="2000">
                          <a:effectLst/>
                          <a:latin typeface="Times New Roman"/>
                          <a:ea typeface="Times New Roman"/>
                        </a:rPr>
                        <a:t>54 (16)</a:t>
                      </a:r>
                      <a:endParaRPr lang="ru-RU" sz="1800">
                        <a:effectLst/>
                        <a:latin typeface="Times New Roman"/>
                        <a:ea typeface="Times New Roman"/>
                      </a:endParaRPr>
                    </a:p>
                  </a:txBody>
                  <a:tcPr marL="68580" marR="68580" marT="0" marB="0" anchor="b"/>
                </a:tc>
                <a:tc>
                  <a:txBody>
                    <a:bodyPr/>
                    <a:lstStyle/>
                    <a:p>
                      <a:pPr algn="ctr">
                        <a:spcAft>
                          <a:spcPts val="0"/>
                        </a:spcAft>
                      </a:pPr>
                      <a:r>
                        <a:rPr lang="ru-RU" sz="2000" dirty="0">
                          <a:effectLst/>
                          <a:latin typeface="Times New Roman"/>
                          <a:ea typeface="Times New Roman"/>
                        </a:rPr>
                        <a:t>42 (12)</a:t>
                      </a:r>
                      <a:endParaRPr lang="ru-RU" sz="1800" dirty="0">
                        <a:effectLst/>
                        <a:latin typeface="Times New Roman"/>
                        <a:ea typeface="Times New Roman"/>
                      </a:endParaRPr>
                    </a:p>
                  </a:txBody>
                  <a:tcPr marL="68580" marR="68580" marT="0" marB="0" anchor="b"/>
                </a:tc>
                <a:tc>
                  <a:txBody>
                    <a:bodyPr/>
                    <a:lstStyle/>
                    <a:p>
                      <a:pPr algn="ctr">
                        <a:spcAft>
                          <a:spcPts val="0"/>
                        </a:spcAft>
                      </a:pPr>
                      <a:r>
                        <a:rPr lang="ru-RU" sz="2000" dirty="0">
                          <a:effectLst/>
                          <a:latin typeface="Times New Roman"/>
                          <a:ea typeface="Times New Roman"/>
                        </a:rPr>
                        <a:t>16 (4)</a:t>
                      </a:r>
                      <a:endParaRPr lang="ru-RU" sz="1800" dirty="0">
                        <a:effectLst/>
                        <a:latin typeface="Times New Roman"/>
                        <a:ea typeface="Times New Roman"/>
                      </a:endParaRPr>
                    </a:p>
                  </a:txBody>
                  <a:tcPr marL="68580" marR="68580" marT="0" marB="0" anchor="b"/>
                </a:tc>
              </a:tr>
              <a:tr h="581892">
                <a:tc vMerge="1">
                  <a:txBody>
                    <a:bodyPr/>
                    <a:lstStyle/>
                    <a:p>
                      <a:endParaRPr lang="ru-RU"/>
                    </a:p>
                  </a:txBody>
                  <a:tcPr/>
                </a:tc>
                <a:tc>
                  <a:txBody>
                    <a:bodyPr/>
                    <a:lstStyle/>
                    <a:p>
                      <a:pPr>
                        <a:spcAft>
                          <a:spcPts val="0"/>
                        </a:spcAft>
                      </a:pPr>
                      <a:r>
                        <a:rPr lang="ru-RU" sz="2000">
                          <a:effectLst/>
                          <a:latin typeface="Times New Roman"/>
                          <a:ea typeface="Times New Roman"/>
                        </a:rPr>
                        <a:t>б) крупнопанельные, объемно-блочные </a:t>
                      </a:r>
                      <a:endParaRPr lang="ru-RU" sz="180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54 (16)</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42 (12)</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32 (9)</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16(4)</a:t>
                      </a:r>
                      <a:endParaRPr lang="ru-RU" sz="1800" dirty="0">
                        <a:effectLst/>
                        <a:latin typeface="Times New Roman"/>
                        <a:ea typeface="Times New Roman"/>
                      </a:endParaRPr>
                    </a:p>
                  </a:txBody>
                  <a:tcPr marL="68580" marR="68580" marT="0" marB="0" anchor="ctr"/>
                </a:tc>
              </a:tr>
              <a:tr h="814648">
                <a:tc>
                  <a:txBody>
                    <a:bodyPr/>
                    <a:lstStyle/>
                    <a:p>
                      <a:pPr>
                        <a:spcAft>
                          <a:spcPts val="0"/>
                        </a:spcAft>
                      </a:pPr>
                      <a:r>
                        <a:rPr lang="ru-RU" sz="2000">
                          <a:effectLst/>
                          <a:latin typeface="Times New Roman"/>
                          <a:ea typeface="Times New Roman"/>
                        </a:rPr>
                        <a:t>4 </a:t>
                      </a:r>
                      <a:endParaRPr lang="ru-RU" sz="1800">
                        <a:effectLst/>
                        <a:latin typeface="Times New Roman"/>
                        <a:ea typeface="Times New Roman"/>
                      </a:endParaRPr>
                    </a:p>
                  </a:txBody>
                  <a:tcPr marL="68580" marR="68580" marT="0" marB="0" anchor="ctr"/>
                </a:tc>
                <a:tc>
                  <a:txBody>
                    <a:bodyPr/>
                    <a:lstStyle/>
                    <a:p>
                      <a:pPr>
                        <a:spcAft>
                          <a:spcPts val="0"/>
                        </a:spcAft>
                      </a:pPr>
                      <a:r>
                        <a:rPr lang="ru-RU" sz="2000">
                          <a:effectLst/>
                          <a:latin typeface="Times New Roman"/>
                          <a:ea typeface="Times New Roman"/>
                        </a:rPr>
                        <a:t>Стены комплексной конструкции; стены каменно-монолитной конструкции </a:t>
                      </a:r>
                      <a:endParaRPr lang="ru-RU" sz="180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21 (6)</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19 (5)</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16 (4)</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4 (1)</a:t>
                      </a:r>
                      <a:endParaRPr lang="ru-RU" sz="1800" dirty="0">
                        <a:effectLst/>
                        <a:latin typeface="Times New Roman"/>
                        <a:ea typeface="Times New Roman"/>
                      </a:endParaRPr>
                    </a:p>
                  </a:txBody>
                  <a:tcPr marL="68580" marR="68580" marT="0" marB="0" anchor="ctr"/>
                </a:tc>
              </a:tr>
            </a:tbl>
          </a:graphicData>
        </a:graphic>
      </p:graphicFrame>
    </p:spTree>
    <p:extLst>
      <p:ext uri="{BB962C8B-B14F-4D97-AF65-F5344CB8AC3E}">
        <p14:creationId xmlns:p14="http://schemas.microsoft.com/office/powerpoint/2010/main" val="3130398778"/>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395752" y="733927"/>
            <a:ext cx="861624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269875"/>
            <a:r>
              <a:rPr lang="ru-RU" sz="3600" dirty="0">
                <a:latin typeface="+mn-lt"/>
                <a:cs typeface="+mn-cs"/>
              </a:rPr>
              <a:t>Таблица 2</a:t>
            </a:r>
          </a:p>
          <a:p>
            <a:endParaRPr lang="ru-RU" sz="3200" dirty="0">
              <a:solidFill>
                <a:schemeClr val="accent4">
                  <a:lumMod val="40000"/>
                  <a:lumOff val="60000"/>
                </a:schemeClr>
              </a:solidFill>
              <a:latin typeface="Times New Roman" pitchFamily="18" charset="0"/>
              <a:cs typeface="Times New Roman"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687040587"/>
              </p:ext>
            </p:extLst>
          </p:nvPr>
        </p:nvGraphicFramePr>
        <p:xfrm>
          <a:off x="418622" y="1521110"/>
          <a:ext cx="8185826" cy="4015344"/>
        </p:xfrm>
        <a:graphic>
          <a:graphicData uri="http://schemas.openxmlformats.org/drawingml/2006/table">
            <a:tbl>
              <a:tblPr firstRow="1" bandRow="1">
                <a:tableStyleId>{5C22544A-7EE6-4342-B048-85BDC9FD1C3A}</a:tableStyleId>
              </a:tblPr>
              <a:tblGrid>
                <a:gridCol w="384925"/>
                <a:gridCol w="2968029"/>
                <a:gridCol w="1520504"/>
                <a:gridCol w="1368152"/>
                <a:gridCol w="1008112"/>
                <a:gridCol w="936104"/>
              </a:tblGrid>
              <a:tr h="202277">
                <a:tc rowSpan="3">
                  <a:txBody>
                    <a:bodyPr/>
                    <a:lstStyle/>
                    <a:p>
                      <a:pPr>
                        <a:spcAft>
                          <a:spcPts val="0"/>
                        </a:spcAft>
                      </a:pPr>
                      <a:r>
                        <a:rPr lang="ru-RU" sz="1400" dirty="0">
                          <a:effectLst/>
                          <a:latin typeface="Times New Roman"/>
                          <a:ea typeface="Times New Roman"/>
                        </a:rPr>
                        <a:t>№п/п </a:t>
                      </a:r>
                      <a:endParaRPr lang="ru-RU" sz="1200" dirty="0">
                        <a:effectLst/>
                        <a:latin typeface="Times New Roman"/>
                        <a:ea typeface="Times New Roman"/>
                      </a:endParaRPr>
                    </a:p>
                  </a:txBody>
                  <a:tcPr marL="68580" marR="68580" marT="0" marB="0" anchor="ctr"/>
                </a:tc>
                <a:tc rowSpan="3">
                  <a:txBody>
                    <a:bodyPr/>
                    <a:lstStyle/>
                    <a:p>
                      <a:pPr algn="ctr">
                        <a:spcAft>
                          <a:spcPts val="0"/>
                        </a:spcAft>
                      </a:pPr>
                      <a:r>
                        <a:rPr lang="ru-RU" sz="1800" dirty="0">
                          <a:effectLst/>
                          <a:latin typeface="Times New Roman"/>
                          <a:ea typeface="Times New Roman"/>
                        </a:rPr>
                        <a:t>Несущие конструкции здания</a:t>
                      </a:r>
                      <a:endParaRPr lang="ru-RU" sz="1600" dirty="0">
                        <a:effectLst/>
                        <a:latin typeface="Times New Roman"/>
                        <a:ea typeface="Times New Roman"/>
                      </a:endParaRPr>
                    </a:p>
                  </a:txBody>
                  <a:tcPr marL="68580" marR="68580" marT="0" marB="0" anchor="ctr"/>
                </a:tc>
                <a:tc gridSpan="4">
                  <a:txBody>
                    <a:bodyPr/>
                    <a:lstStyle/>
                    <a:p>
                      <a:pPr algn="ctr">
                        <a:spcAft>
                          <a:spcPts val="0"/>
                        </a:spcAft>
                      </a:pPr>
                      <a:r>
                        <a:rPr lang="ru-RU" sz="1800" dirty="0">
                          <a:effectLst/>
                          <a:latin typeface="Times New Roman"/>
                          <a:ea typeface="Times New Roman"/>
                        </a:rPr>
                        <a:t>Высота, м (число этажей)</a:t>
                      </a:r>
                      <a:endParaRPr lang="ru-RU" sz="1600" dirty="0">
                        <a:effectLst/>
                        <a:latin typeface="Times New Roman"/>
                        <a:ea typeface="Times New Roman"/>
                      </a:endParaRPr>
                    </a:p>
                  </a:txBody>
                  <a:tcPr marL="68580" marR="68580" marT="0" marB="0" anchor="ctr"/>
                </a:tc>
                <a:tc hMerge="1">
                  <a:txBody>
                    <a:bodyPr/>
                    <a:lstStyle/>
                    <a:p>
                      <a:endParaRPr lang="ru-RU"/>
                    </a:p>
                  </a:txBody>
                  <a:tcPr/>
                </a:tc>
                <a:tc hMerge="1">
                  <a:txBody>
                    <a:bodyPr/>
                    <a:lstStyle/>
                    <a:p>
                      <a:endParaRPr lang="ru-RU"/>
                    </a:p>
                  </a:txBody>
                  <a:tcPr/>
                </a:tc>
                <a:tc hMerge="1">
                  <a:txBody>
                    <a:bodyPr/>
                    <a:lstStyle/>
                    <a:p>
                      <a:endParaRPr lang="ru-RU"/>
                    </a:p>
                  </a:txBody>
                  <a:tcPr/>
                </a:tc>
              </a:tr>
              <a:tr h="236719">
                <a:tc vMerge="1">
                  <a:txBody>
                    <a:bodyPr/>
                    <a:lstStyle/>
                    <a:p>
                      <a:endParaRPr lang="ru-RU"/>
                    </a:p>
                  </a:txBody>
                  <a:tcPr/>
                </a:tc>
                <a:tc vMerge="1">
                  <a:txBody>
                    <a:bodyPr/>
                    <a:lstStyle/>
                    <a:p>
                      <a:endParaRPr lang="ru-RU"/>
                    </a:p>
                  </a:txBody>
                  <a:tcPr/>
                </a:tc>
                <a:tc gridSpan="4">
                  <a:txBody>
                    <a:bodyPr/>
                    <a:lstStyle/>
                    <a:p>
                      <a:pPr algn="ctr">
                        <a:spcAft>
                          <a:spcPts val="0"/>
                        </a:spcAft>
                      </a:pPr>
                      <a:r>
                        <a:rPr lang="ru-RU" sz="1800" dirty="0">
                          <a:effectLst/>
                          <a:latin typeface="Times New Roman"/>
                          <a:ea typeface="Times New Roman"/>
                        </a:rPr>
                        <a:t>Сейсмичность строительной </a:t>
                      </a:r>
                      <a:endParaRPr lang="ru-RU" sz="1800" dirty="0" smtClean="0">
                        <a:effectLst/>
                        <a:latin typeface="Times New Roman"/>
                        <a:ea typeface="Times New Roman"/>
                      </a:endParaRPr>
                    </a:p>
                    <a:p>
                      <a:pPr algn="ctr">
                        <a:spcAft>
                          <a:spcPts val="0"/>
                        </a:spcAft>
                      </a:pPr>
                      <a:r>
                        <a:rPr lang="ru-RU" sz="1800" dirty="0" smtClean="0">
                          <a:effectLst/>
                          <a:latin typeface="Times New Roman"/>
                          <a:ea typeface="Times New Roman"/>
                        </a:rPr>
                        <a:t>площадки</a:t>
                      </a:r>
                      <a:r>
                        <a:rPr lang="ru-RU" sz="1800" dirty="0">
                          <a:effectLst/>
                          <a:latin typeface="Times New Roman"/>
                          <a:ea typeface="Times New Roman"/>
                        </a:rPr>
                        <a:t>, баллы</a:t>
                      </a:r>
                      <a:endParaRPr lang="ru-RU" sz="1600" dirty="0">
                        <a:effectLst/>
                        <a:latin typeface="Times New Roman"/>
                        <a:ea typeface="Times New Roman"/>
                      </a:endParaRPr>
                    </a:p>
                  </a:txBody>
                  <a:tcPr marL="68580" marR="68580" marT="0" marB="0" anchor="ctr"/>
                </a:tc>
                <a:tc hMerge="1">
                  <a:txBody>
                    <a:bodyPr/>
                    <a:lstStyle/>
                    <a:p>
                      <a:endParaRPr lang="ru-RU"/>
                    </a:p>
                  </a:txBody>
                  <a:tcPr/>
                </a:tc>
                <a:tc hMerge="1">
                  <a:txBody>
                    <a:bodyPr/>
                    <a:lstStyle/>
                    <a:p>
                      <a:endParaRPr lang="ru-RU"/>
                    </a:p>
                  </a:txBody>
                  <a:tcPr/>
                </a:tc>
                <a:tc hMerge="1">
                  <a:txBody>
                    <a:bodyPr/>
                    <a:lstStyle/>
                    <a:p>
                      <a:endParaRPr lang="ru-RU"/>
                    </a:p>
                  </a:txBody>
                  <a:tcPr/>
                </a:tc>
              </a:tr>
              <a:tr h="202277">
                <a:tc vMerge="1">
                  <a:txBody>
                    <a:bodyPr/>
                    <a:lstStyle/>
                    <a:p>
                      <a:endParaRPr lang="ru-RU"/>
                    </a:p>
                  </a:txBody>
                  <a:tcPr/>
                </a:tc>
                <a:tc vMerge="1">
                  <a:txBody>
                    <a:bodyPr/>
                    <a:lstStyle/>
                    <a:p>
                      <a:endParaRPr lang="ru-RU"/>
                    </a:p>
                  </a:txBody>
                  <a:tcPr/>
                </a:tc>
                <a:tc>
                  <a:txBody>
                    <a:bodyPr/>
                    <a:lstStyle/>
                    <a:p>
                      <a:pPr algn="ctr">
                        <a:spcAft>
                          <a:spcPts val="0"/>
                        </a:spcAft>
                      </a:pPr>
                      <a:r>
                        <a:rPr lang="ru-RU" sz="1400" dirty="0">
                          <a:effectLst/>
                          <a:latin typeface="Times New Roman"/>
                          <a:ea typeface="Times New Roman"/>
                        </a:rPr>
                        <a:t>7</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400" dirty="0">
                          <a:effectLst/>
                          <a:latin typeface="Times New Roman"/>
                          <a:ea typeface="Times New Roman"/>
                        </a:rPr>
                        <a:t>8</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400" dirty="0">
                          <a:effectLst/>
                          <a:latin typeface="Times New Roman"/>
                          <a:ea typeface="Times New Roman"/>
                        </a:rPr>
                        <a:t>9</a:t>
                      </a:r>
                      <a:endParaRPr lang="ru-RU" sz="1200" dirty="0">
                        <a:effectLst/>
                        <a:latin typeface="Times New Roman"/>
                        <a:ea typeface="Times New Roman"/>
                      </a:endParaRPr>
                    </a:p>
                  </a:txBody>
                  <a:tcPr marL="68580" marR="68580" marT="0" marB="0" anchor="ctr"/>
                </a:tc>
                <a:tc>
                  <a:txBody>
                    <a:bodyPr/>
                    <a:lstStyle/>
                    <a:p>
                      <a:pPr algn="ctr">
                        <a:spcAft>
                          <a:spcPts val="0"/>
                        </a:spcAft>
                      </a:pPr>
                      <a:r>
                        <a:rPr lang="ru-RU" sz="1400" dirty="0">
                          <a:effectLst/>
                          <a:latin typeface="Times New Roman"/>
                          <a:ea typeface="Times New Roman"/>
                        </a:rPr>
                        <a:t>10</a:t>
                      </a:r>
                      <a:endParaRPr lang="ru-RU" sz="1200" dirty="0">
                        <a:effectLst/>
                        <a:latin typeface="Times New Roman"/>
                        <a:ea typeface="Times New Roman"/>
                      </a:endParaRPr>
                    </a:p>
                  </a:txBody>
                  <a:tcPr marL="68580" marR="68580" marT="0" marB="0" anchor="ctr"/>
                </a:tc>
              </a:tr>
              <a:tr h="698270">
                <a:tc>
                  <a:txBody>
                    <a:bodyPr/>
                    <a:lstStyle/>
                    <a:p>
                      <a:pPr>
                        <a:spcAft>
                          <a:spcPts val="0"/>
                        </a:spcAft>
                      </a:pPr>
                      <a:r>
                        <a:rPr lang="ru-RU" sz="2000" dirty="0">
                          <a:effectLst/>
                          <a:latin typeface="Times New Roman"/>
                          <a:ea typeface="Times New Roman"/>
                        </a:rPr>
                        <a:t>5 </a:t>
                      </a:r>
                      <a:endParaRPr lang="ru-RU" sz="1800" dirty="0">
                        <a:effectLst/>
                        <a:latin typeface="Times New Roman"/>
                        <a:ea typeface="Times New Roman"/>
                      </a:endParaRPr>
                    </a:p>
                  </a:txBody>
                  <a:tcPr marL="68580" marR="68580" marT="0" marB="0" anchor="ctr"/>
                </a:tc>
                <a:tc>
                  <a:txBody>
                    <a:bodyPr/>
                    <a:lstStyle/>
                    <a:p>
                      <a:pPr>
                        <a:spcAft>
                          <a:spcPts val="0"/>
                        </a:spcAft>
                      </a:pPr>
                      <a:r>
                        <a:rPr lang="ru-RU" sz="2000" dirty="0">
                          <a:effectLst/>
                          <a:latin typeface="Times New Roman"/>
                          <a:ea typeface="Times New Roman"/>
                        </a:rPr>
                        <a:t>Стены из кирпичной (каменной) кладки или из крупных блоков </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a:effectLst/>
                          <a:latin typeface="Times New Roman"/>
                          <a:ea typeface="Times New Roman"/>
                        </a:rPr>
                        <a:t>16(4)</a:t>
                      </a:r>
                      <a:endParaRPr lang="ru-RU" sz="1800">
                        <a:effectLst/>
                        <a:latin typeface="Times New Roman"/>
                        <a:ea typeface="Times New Roman"/>
                      </a:endParaRPr>
                    </a:p>
                  </a:txBody>
                  <a:tcPr marL="68580" marR="68580" marT="0" marB="0" anchor="ctr"/>
                </a:tc>
                <a:tc>
                  <a:txBody>
                    <a:bodyPr/>
                    <a:lstStyle/>
                    <a:p>
                      <a:pPr algn="ctr">
                        <a:spcAft>
                          <a:spcPts val="0"/>
                        </a:spcAft>
                      </a:pPr>
                      <a:r>
                        <a:rPr lang="ru-RU" sz="2000">
                          <a:effectLst/>
                          <a:latin typeface="Times New Roman"/>
                          <a:ea typeface="Times New Roman"/>
                        </a:rPr>
                        <a:t>13 (3)</a:t>
                      </a:r>
                      <a:endParaRPr lang="ru-RU" sz="180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8 (2)</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a:t>
                      </a:r>
                      <a:endParaRPr lang="ru-RU" sz="1800" dirty="0">
                        <a:effectLst/>
                        <a:latin typeface="Times New Roman"/>
                        <a:ea typeface="Times New Roman"/>
                      </a:endParaRPr>
                    </a:p>
                  </a:txBody>
                  <a:tcPr marL="68580" marR="68580" marT="0" marB="0" anchor="ctr"/>
                </a:tc>
              </a:tr>
              <a:tr h="814648">
                <a:tc>
                  <a:txBody>
                    <a:bodyPr/>
                    <a:lstStyle/>
                    <a:p>
                      <a:pPr>
                        <a:spcAft>
                          <a:spcPts val="0"/>
                        </a:spcAft>
                      </a:pPr>
                      <a:r>
                        <a:rPr lang="ru-RU" sz="2000">
                          <a:effectLst/>
                          <a:latin typeface="Times New Roman"/>
                          <a:ea typeface="Times New Roman"/>
                        </a:rPr>
                        <a:t>6 </a:t>
                      </a:r>
                      <a:endParaRPr lang="ru-RU" sz="1800">
                        <a:effectLst/>
                        <a:latin typeface="Times New Roman"/>
                        <a:ea typeface="Times New Roman"/>
                      </a:endParaRPr>
                    </a:p>
                  </a:txBody>
                  <a:tcPr marL="68580" marR="68580" marT="0" marB="0" anchor="ctr"/>
                </a:tc>
                <a:tc>
                  <a:txBody>
                    <a:bodyPr/>
                    <a:lstStyle/>
                    <a:p>
                      <a:pPr>
                        <a:spcAft>
                          <a:spcPts val="0"/>
                        </a:spcAft>
                      </a:pPr>
                      <a:r>
                        <a:rPr lang="ru-RU" sz="2000">
                          <a:effectLst/>
                          <a:latin typeface="Times New Roman"/>
                          <a:ea typeface="Times New Roman"/>
                        </a:rPr>
                        <a:t>Стены деревянные бревенчатые, брусчатые, щитовые с несущим каркасом </a:t>
                      </a:r>
                      <a:endParaRPr lang="ru-RU" sz="180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13 (3)</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a:effectLst/>
                          <a:latin typeface="Times New Roman"/>
                          <a:ea typeface="Times New Roman"/>
                        </a:rPr>
                        <a:t>8 (2)</a:t>
                      </a:r>
                      <a:endParaRPr lang="ru-RU" sz="1800">
                        <a:effectLst/>
                        <a:latin typeface="Times New Roman"/>
                        <a:ea typeface="Times New Roman"/>
                      </a:endParaRPr>
                    </a:p>
                  </a:txBody>
                  <a:tcPr marL="68580" marR="68580" marT="0" marB="0" anchor="ctr"/>
                </a:tc>
                <a:tc>
                  <a:txBody>
                    <a:bodyPr/>
                    <a:lstStyle/>
                    <a:p>
                      <a:pPr algn="ctr">
                        <a:spcAft>
                          <a:spcPts val="0"/>
                        </a:spcAft>
                      </a:pPr>
                      <a:r>
                        <a:rPr lang="ru-RU" sz="2000">
                          <a:effectLst/>
                          <a:latin typeface="Times New Roman"/>
                          <a:ea typeface="Times New Roman"/>
                        </a:rPr>
                        <a:t>8 (2)</a:t>
                      </a:r>
                      <a:endParaRPr lang="ru-RU" sz="180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4 (1)</a:t>
                      </a:r>
                      <a:endParaRPr lang="ru-RU" sz="1800" dirty="0">
                        <a:effectLst/>
                        <a:latin typeface="Times New Roman"/>
                        <a:ea typeface="Times New Roman"/>
                      </a:endParaRPr>
                    </a:p>
                  </a:txBody>
                  <a:tcPr marL="68580" marR="68580" marT="0" marB="0" anchor="ctr"/>
                </a:tc>
              </a:tr>
              <a:tr h="845424">
                <a:tc>
                  <a:txBody>
                    <a:bodyPr/>
                    <a:lstStyle/>
                    <a:p>
                      <a:pPr>
                        <a:spcAft>
                          <a:spcPts val="0"/>
                        </a:spcAft>
                      </a:pPr>
                      <a:r>
                        <a:rPr lang="ru-RU" sz="2000">
                          <a:effectLst/>
                          <a:latin typeface="Times New Roman"/>
                          <a:ea typeface="Times New Roman"/>
                        </a:rPr>
                        <a:t>7 </a:t>
                      </a:r>
                      <a:endParaRPr lang="ru-RU" sz="1800">
                        <a:effectLst/>
                        <a:latin typeface="Times New Roman"/>
                        <a:ea typeface="Times New Roman"/>
                      </a:endParaRPr>
                    </a:p>
                  </a:txBody>
                  <a:tcPr marL="68580" marR="68580" marT="0" marB="0" anchor="ctr"/>
                </a:tc>
                <a:tc>
                  <a:txBody>
                    <a:bodyPr/>
                    <a:lstStyle/>
                    <a:p>
                      <a:pPr>
                        <a:spcAft>
                          <a:spcPts val="0"/>
                        </a:spcAft>
                      </a:pPr>
                      <a:r>
                        <a:rPr lang="ru-RU" sz="2000" dirty="0">
                          <a:effectLst/>
                          <a:latin typeface="Times New Roman"/>
                          <a:ea typeface="Times New Roman"/>
                        </a:rPr>
                        <a:t>Несущие стены из грунтовых материалов </a:t>
                      </a:r>
                      <a:endParaRPr lang="ru-RU" sz="1800" dirty="0">
                        <a:effectLst/>
                        <a:latin typeface="Times New Roman"/>
                        <a:ea typeface="Times New Roman"/>
                      </a:endParaRPr>
                    </a:p>
                  </a:txBody>
                  <a:tcPr marL="68580" marR="68580" marT="0" marB="0" anchor="ctr"/>
                </a:tc>
                <a:tc>
                  <a:txBody>
                    <a:bodyPr/>
                    <a:lstStyle/>
                    <a:p>
                      <a:pPr algn="ctr">
                        <a:spcAft>
                          <a:spcPts val="0"/>
                        </a:spcAft>
                      </a:pPr>
                      <a:r>
                        <a:rPr lang="ru-RU" sz="2000" dirty="0">
                          <a:effectLst/>
                          <a:latin typeface="Times New Roman"/>
                          <a:ea typeface="Times New Roman"/>
                        </a:rPr>
                        <a:t>3 (1)</a:t>
                      </a:r>
                      <a:endParaRPr lang="ru-RU" sz="1800" dirty="0">
                        <a:effectLst/>
                        <a:latin typeface="Times New Roman"/>
                        <a:ea typeface="Times New Roman"/>
                      </a:endParaRPr>
                    </a:p>
                  </a:txBody>
                  <a:tcPr marL="68580" marR="68580" marT="0" marB="0" anchor="ctr"/>
                </a:tc>
                <a:tc gridSpan="2">
                  <a:txBody>
                    <a:bodyPr/>
                    <a:lstStyle/>
                    <a:p>
                      <a:pPr algn="ctr">
                        <a:spcAft>
                          <a:spcPts val="0"/>
                        </a:spcAft>
                      </a:pPr>
                      <a:r>
                        <a:rPr lang="ru-RU" sz="2000" dirty="0">
                          <a:effectLst/>
                          <a:latin typeface="Times New Roman"/>
                          <a:ea typeface="Times New Roman"/>
                        </a:rPr>
                        <a:t>по техническим</a:t>
                      </a:r>
                      <a:endParaRPr lang="ru-RU" sz="1800" dirty="0">
                        <a:effectLst/>
                        <a:latin typeface="Times New Roman"/>
                        <a:ea typeface="Times New Roman"/>
                      </a:endParaRPr>
                    </a:p>
                    <a:p>
                      <a:pPr algn="ctr">
                        <a:spcAft>
                          <a:spcPts val="0"/>
                        </a:spcAft>
                      </a:pPr>
                      <a:r>
                        <a:rPr lang="ru-RU" sz="2000" dirty="0">
                          <a:effectLst/>
                          <a:latin typeface="Times New Roman"/>
                          <a:ea typeface="Times New Roman"/>
                        </a:rPr>
                        <a:t>условиям</a:t>
                      </a:r>
                      <a:endParaRPr lang="ru-RU" sz="1800" dirty="0">
                        <a:effectLst/>
                        <a:latin typeface="Times New Roman"/>
                        <a:ea typeface="Times New Roman"/>
                      </a:endParaRPr>
                    </a:p>
                  </a:txBody>
                  <a:tcPr marL="68580" marR="68580" marT="0" marB="0" anchor="ctr"/>
                </a:tc>
                <a:tc hMerge="1">
                  <a:txBody>
                    <a:bodyPr/>
                    <a:lstStyle/>
                    <a:p>
                      <a:endParaRPr lang="ru-RU"/>
                    </a:p>
                  </a:txBody>
                  <a:tcPr/>
                </a:tc>
                <a:tc>
                  <a:txBody>
                    <a:bodyPr/>
                    <a:lstStyle/>
                    <a:p>
                      <a:pPr algn="ctr">
                        <a:spcAft>
                          <a:spcPts val="0"/>
                        </a:spcAft>
                      </a:pPr>
                      <a:r>
                        <a:rPr lang="ru-RU" sz="2000" dirty="0">
                          <a:effectLst/>
                          <a:latin typeface="Times New Roman"/>
                          <a:ea typeface="Times New Roman"/>
                        </a:rPr>
                        <a:t>-</a:t>
                      </a:r>
                      <a:endParaRPr lang="ru-RU" sz="1800" dirty="0">
                        <a:effectLst/>
                        <a:latin typeface="Times New Roman"/>
                        <a:ea typeface="Times New Roman"/>
                      </a:endParaRPr>
                    </a:p>
                  </a:txBody>
                  <a:tcPr marL="68580" marR="68580" marT="0" marB="0" anchor="ctr"/>
                </a:tc>
              </a:tr>
            </a:tbl>
          </a:graphicData>
        </a:graphic>
      </p:graphicFrame>
    </p:spTree>
    <p:extLst>
      <p:ext uri="{BB962C8B-B14F-4D97-AF65-F5344CB8AC3E}">
        <p14:creationId xmlns:p14="http://schemas.microsoft.com/office/powerpoint/2010/main" val="3342230961"/>
      </p:ext>
    </p:extLst>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522166"/>
            <a:ext cx="8616240"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3200" i="1" dirty="0">
                <a:solidFill>
                  <a:srgbClr val="00B0F0"/>
                </a:solidFill>
                <a:latin typeface="Times New Roman" pitchFamily="18" charset="0"/>
                <a:cs typeface="Times New Roman" pitchFamily="18" charset="0"/>
              </a:rPr>
              <a:t>Примечания: </a:t>
            </a:r>
            <a:r>
              <a:rPr lang="ru-RU" sz="3200" dirty="0">
                <a:solidFill>
                  <a:srgbClr val="00B0F0"/>
                </a:solidFill>
                <a:latin typeface="Times New Roman" pitchFamily="18" charset="0"/>
                <a:cs typeface="Times New Roman" pitchFamily="18" charset="0"/>
              </a:rPr>
              <a:t>1. На строительных площадках сейсмичностью 8 и более баллов высота школ и больниц ограни­чивается тремя этажами, а дошкольных учреждений (детских садов и яслей) - двумя этажами. </a:t>
            </a:r>
          </a:p>
          <a:p>
            <a:r>
              <a:rPr lang="ru-RU" sz="3200" dirty="0">
                <a:solidFill>
                  <a:srgbClr val="00B0F0"/>
                </a:solidFill>
                <a:latin typeface="Times New Roman" pitchFamily="18" charset="0"/>
                <a:cs typeface="Times New Roman" pitchFamily="18" charset="0"/>
              </a:rPr>
              <a:t>2. За высоту здания принимается разность отметок среднего уровня спланированной поверхности земли, при­мыкающей к зданию, и верха наружных стен (без учета верхних технических и мансардных этажей) или низа стро­пильных конструкций.</a:t>
            </a:r>
            <a:endParaRPr lang="ru-RU" sz="2800" dirty="0">
              <a:solidFill>
                <a:srgbClr val="00B0F0"/>
              </a:solidFill>
              <a:latin typeface="Times New Roman" pitchFamily="18" charset="0"/>
              <a:cs typeface="Times New Roman" pitchFamily="18" charset="0"/>
            </a:endParaRPr>
          </a:p>
        </p:txBody>
      </p:sp>
    </p:spTree>
    <p:extLst>
      <p:ext uri="{BB962C8B-B14F-4D97-AF65-F5344CB8AC3E}">
        <p14:creationId xmlns:p14="http://schemas.microsoft.com/office/powerpoint/2010/main" val="490310591"/>
      </p:ext>
    </p:extLst>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1014611"/>
            <a:ext cx="861624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3600" dirty="0">
                <a:latin typeface="Times New Roman" pitchFamily="18" charset="0"/>
                <a:cs typeface="Times New Roman" pitchFamily="18" charset="0"/>
              </a:rPr>
              <a:t>Антисейсмические швы следует выполнять с соблюдением следующих условий: 	</a:t>
            </a:r>
          </a:p>
          <a:p>
            <a:r>
              <a:rPr lang="ru-RU" sz="3600" dirty="0">
                <a:latin typeface="Times New Roman" pitchFamily="18" charset="0"/>
                <a:cs typeface="Times New Roman" pitchFamily="18" charset="0"/>
              </a:rPr>
              <a:t>1. Антисейсмические швы, как правило, должны разделять здания и сооружения по всей высоте с условием</a:t>
            </a:r>
          </a:p>
          <a:p>
            <a:r>
              <a:rPr lang="ru-RU" sz="3600" dirty="0">
                <a:latin typeface="Times New Roman" pitchFamily="18" charset="0"/>
                <a:cs typeface="Times New Roman" pitchFamily="18" charset="0"/>
              </a:rPr>
              <a:t>1.1 Температурные и осадочные швы следует совмещать с антисейсмическими. </a:t>
            </a:r>
          </a:p>
        </p:txBody>
      </p:sp>
    </p:spTree>
    <p:extLst>
      <p:ext uri="{BB962C8B-B14F-4D97-AF65-F5344CB8AC3E}">
        <p14:creationId xmlns:p14="http://schemas.microsoft.com/office/powerpoint/2010/main" val="484536406"/>
      </p:ext>
    </p:extLst>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522166"/>
            <a:ext cx="8616240"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269875"/>
            <a:r>
              <a:rPr lang="ru-RU" sz="3200" dirty="0">
                <a:latin typeface="+mn-lt"/>
                <a:cs typeface="+mn-cs"/>
              </a:rPr>
              <a:t>1.2 На строительных площадках сейсмичностью 7 и 8 баллов, а также 9 баллов, при грунтах I и II категорий по сейсмическим свойствам, допускается не устраивать антисейсмических швов в фундаментах. На строительных площадках сейсмичностью 9 баллов при грунтах III категории, а также на площадках сейсмичностью 10 баллов антисейсмические швы должны разделять здания и сооружения по всей высоте, включая фундаменты.</a:t>
            </a:r>
          </a:p>
        </p:txBody>
      </p:sp>
    </p:spTree>
    <p:extLst>
      <p:ext uri="{BB962C8B-B14F-4D97-AF65-F5344CB8AC3E}">
        <p14:creationId xmlns:p14="http://schemas.microsoft.com/office/powerpoint/2010/main" val="2180000598"/>
      </p:ext>
    </p:extLst>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768387"/>
            <a:ext cx="861624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4000" dirty="0">
                <a:latin typeface="Times New Roman" pitchFamily="18" charset="0"/>
                <a:cs typeface="Times New Roman" pitchFamily="18" charset="0"/>
              </a:rPr>
              <a:t>1.3 В одноэтажных каркасных зданиях антисейсмические швы в фундаментах допускается не устраивать; 		</a:t>
            </a:r>
          </a:p>
          <a:p>
            <a:r>
              <a:rPr lang="ru-RU" sz="4000" dirty="0">
                <a:latin typeface="Times New Roman" pitchFamily="18" charset="0"/>
                <a:cs typeface="Times New Roman" pitchFamily="18" charset="0"/>
              </a:rPr>
              <a:t>2. Антисейсмические швы следует выполнять путем возведения парных стен, парных рам 	или рамы и стены; 	</a:t>
            </a:r>
          </a:p>
        </p:txBody>
      </p:sp>
    </p:spTree>
    <p:extLst>
      <p:ext uri="{BB962C8B-B14F-4D97-AF65-F5344CB8AC3E}">
        <p14:creationId xmlns:p14="http://schemas.microsoft.com/office/powerpoint/2010/main" val="2275091513"/>
      </p:ext>
    </p:extLst>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152834"/>
            <a:ext cx="8616240"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4000" dirty="0">
                <a:latin typeface="Times New Roman" pitchFamily="18" charset="0"/>
                <a:cs typeface="Times New Roman" pitchFamily="18" charset="0"/>
              </a:rPr>
              <a:t>3. Ширину антисейсмического шва следует принимать не менее расчетного значения суммарного горизонтального перемещения двух смежных отсеков от действия сейсмических нагрузок, но не менее:</a:t>
            </a:r>
          </a:p>
          <a:p>
            <a:r>
              <a:rPr lang="ru-RU" sz="4000" dirty="0">
                <a:latin typeface="Times New Roman" pitchFamily="18" charset="0"/>
                <a:cs typeface="Times New Roman" pitchFamily="18" charset="0"/>
              </a:rPr>
              <a:t>при высоте здания до 5 м – </a:t>
            </a:r>
            <a:r>
              <a:rPr lang="ru-RU" sz="4000" dirty="0" smtClean="0">
                <a:latin typeface="Times New Roman" pitchFamily="18" charset="0"/>
                <a:cs typeface="Times New Roman" pitchFamily="18" charset="0"/>
              </a:rPr>
              <a:t>30 </a:t>
            </a:r>
            <a:r>
              <a:rPr lang="ru-RU" sz="4000" dirty="0">
                <a:latin typeface="Times New Roman" pitchFamily="18" charset="0"/>
                <a:cs typeface="Times New Roman" pitchFamily="18" charset="0"/>
              </a:rPr>
              <a:t>мм;</a:t>
            </a:r>
          </a:p>
          <a:p>
            <a:r>
              <a:rPr lang="ru-RU" sz="4000" dirty="0">
                <a:latin typeface="Times New Roman" pitchFamily="18" charset="0"/>
                <a:cs typeface="Times New Roman" pitchFamily="18" charset="0"/>
              </a:rPr>
              <a:t>при большей высоте здания ширину следует увеличивать на </a:t>
            </a:r>
            <a:r>
              <a:rPr lang="ru-RU" sz="4000" dirty="0" smtClean="0">
                <a:latin typeface="Times New Roman" pitchFamily="18" charset="0"/>
                <a:cs typeface="Times New Roman" pitchFamily="18" charset="0"/>
              </a:rPr>
              <a:t>20 </a:t>
            </a:r>
            <a:r>
              <a:rPr lang="ru-RU" sz="4000" dirty="0">
                <a:latin typeface="Times New Roman" pitchFamily="18" charset="0"/>
                <a:cs typeface="Times New Roman" pitchFamily="18" charset="0"/>
              </a:rPr>
              <a:t>мм на каждые 5 м вы­соты. </a:t>
            </a:r>
          </a:p>
        </p:txBody>
      </p:sp>
    </p:spTree>
    <p:extLst>
      <p:ext uri="{BB962C8B-B14F-4D97-AF65-F5344CB8AC3E}">
        <p14:creationId xmlns:p14="http://schemas.microsoft.com/office/powerpoint/2010/main" val="1046664955"/>
      </p:ext>
    </p:extLst>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399056"/>
            <a:ext cx="8616240" cy="5755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4800" dirty="0">
                <a:latin typeface="Times New Roman" pitchFamily="18" charset="0"/>
                <a:cs typeface="Times New Roman" pitchFamily="18" charset="0"/>
              </a:rPr>
              <a:t>4. Конструкции антисейсмических швов и их заполнения не должны препятствовать взаим­ным перемещениям смежных отсеков при земле­трясениях. </a:t>
            </a:r>
          </a:p>
          <a:p>
            <a:r>
              <a:rPr lang="ru-RU" sz="4000" dirty="0"/>
              <a:t> </a:t>
            </a:r>
          </a:p>
          <a:p>
            <a:r>
              <a:rPr lang="ru-RU" sz="4000" dirty="0" smtClean="0">
                <a:latin typeface="Times New Roman" pitchFamily="18" charset="0"/>
                <a:cs typeface="Times New Roman" pitchFamily="18" charset="0"/>
              </a:rPr>
              <a:t>. </a:t>
            </a:r>
            <a:endParaRPr lang="ru-RU" sz="4000" dirty="0">
              <a:latin typeface="Times New Roman" pitchFamily="18" charset="0"/>
              <a:cs typeface="Times New Roman" pitchFamily="18" charset="0"/>
            </a:endParaRPr>
          </a:p>
        </p:txBody>
      </p:sp>
    </p:spTree>
    <p:extLst>
      <p:ext uri="{BB962C8B-B14F-4D97-AF65-F5344CB8AC3E}">
        <p14:creationId xmlns:p14="http://schemas.microsoft.com/office/powerpoint/2010/main" val="3156680251"/>
      </p:ext>
    </p:extLst>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737609"/>
            <a:ext cx="861624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3600" dirty="0">
                <a:latin typeface="Times New Roman" pitchFamily="18" charset="0"/>
                <a:cs typeface="Times New Roman" pitchFamily="18" charset="0"/>
              </a:rPr>
              <a:t>Перепады по высоте смежных участков зданий (отсеков) рекомендуется принимать симметричными в плане. Перекрытия смежных участков здания (отсека) следует располагать на одном уровне. Здания и сооружения разделяются антисейсмическими швами также и в случае, когда смежные участки их имеют перепады высот 5 м и более</a:t>
            </a:r>
            <a:r>
              <a:rPr lang="ru-RU" sz="3600" dirty="0" smtClean="0">
                <a:latin typeface="Times New Roman" pitchFamily="18" charset="0"/>
                <a:cs typeface="Times New Roman" pitchFamily="18" charset="0"/>
              </a:rPr>
              <a:t>.</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1269854230"/>
      </p:ext>
    </p:extLst>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522165"/>
            <a:ext cx="8616240"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4400" dirty="0">
                <a:latin typeface="Times New Roman" pitchFamily="18" charset="0"/>
                <a:cs typeface="Times New Roman" pitchFamily="18" charset="0"/>
              </a:rPr>
              <a:t>Вертикальные несущие конструкции должны быть непрерывными по высоте. </a:t>
            </a:r>
          </a:p>
          <a:p>
            <a:r>
              <a:rPr lang="ru-RU" sz="4400" dirty="0">
                <a:latin typeface="Times New Roman" pitchFamily="18" charset="0"/>
                <a:cs typeface="Times New Roman" pitchFamily="18" charset="0"/>
              </a:rPr>
              <a:t>Горизонтальная жесткость зданий по высоте должна быть постоянна или уменьшаться постепенно. Устройство в зданиях верхних гибких этажей не рекомендуется. </a:t>
            </a:r>
          </a:p>
        </p:txBody>
      </p:sp>
    </p:spTree>
    <p:extLst>
      <p:ext uri="{BB962C8B-B14F-4D97-AF65-F5344CB8AC3E}">
        <p14:creationId xmlns:p14="http://schemas.microsoft.com/office/powerpoint/2010/main" val="3733560595"/>
      </p:ext>
    </p:extLst>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860719"/>
            <a:ext cx="8616240"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4400" dirty="0">
                <a:latin typeface="Times New Roman" pitchFamily="18" charset="0"/>
                <a:cs typeface="Times New Roman" pitchFamily="18" charset="0"/>
              </a:rPr>
              <a:t>При устройстве в верхнем этаже здания помещений зального типа с большими пролетами горизонтальная жесткость верхнего этажа должна составлять не менее 70% от жесткости нижерасположенного этажа. </a:t>
            </a:r>
          </a:p>
        </p:txBody>
      </p:sp>
    </p:spTree>
    <p:extLst>
      <p:ext uri="{BB962C8B-B14F-4D97-AF65-F5344CB8AC3E}">
        <p14:creationId xmlns:p14="http://schemas.microsoft.com/office/powerpoint/2010/main" val="1234180211"/>
      </p:ext>
    </p:extLst>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860719"/>
            <a:ext cx="8616240"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4400" dirty="0">
                <a:latin typeface="Times New Roman" pitchFamily="18" charset="0"/>
                <a:cs typeface="Times New Roman" pitchFamily="18" charset="0"/>
              </a:rPr>
              <a:t>Встроенные сооружения, расположенные в пределах плана одноэтажных каркасных здании, как правило, должны выполняться в конструкциях, отделенных от колонн и покрытия здания антисейсмическими швами. </a:t>
            </a:r>
          </a:p>
        </p:txBody>
      </p:sp>
    </p:spTree>
    <p:extLst>
      <p:ext uri="{BB962C8B-B14F-4D97-AF65-F5344CB8AC3E}">
        <p14:creationId xmlns:p14="http://schemas.microsoft.com/office/powerpoint/2010/main" val="3680655306"/>
      </p:ext>
    </p:extLst>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460609"/>
            <a:ext cx="861624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4000" dirty="0">
                <a:latin typeface="Times New Roman" pitchFamily="18" charset="0"/>
                <a:cs typeface="Times New Roman" pitchFamily="18" charset="0"/>
              </a:rPr>
              <a:t>В зданиях, расположенных на строительных площадках сейсмичностью 8 баллов и более, не допускается обеспечивать возможность взаимных перемещений смежных отсеков за счет подвижки пролетных конструкций, свободно лежащих на конструкциях смежных отсеков. </a:t>
            </a:r>
          </a:p>
        </p:txBody>
      </p:sp>
    </p:spTree>
    <p:extLst>
      <p:ext uri="{BB962C8B-B14F-4D97-AF65-F5344CB8AC3E}">
        <p14:creationId xmlns:p14="http://schemas.microsoft.com/office/powerpoint/2010/main" val="3511773786"/>
      </p:ext>
    </p:extLst>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429832"/>
            <a:ext cx="8616240"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2800" dirty="0">
                <a:solidFill>
                  <a:srgbClr val="00B0F0"/>
                </a:solidFill>
                <a:latin typeface="Times New Roman" pitchFamily="18" charset="0"/>
                <a:cs typeface="Times New Roman" pitchFamily="18" charset="0"/>
              </a:rPr>
              <a:t>В многоэтажных зданиях большую роль выполняют междуэтажные перекрытия и покрытие, которые обеспечи­вают распределение сейсмической нагрузки между верти­кальными несущими стена­ми (рамами). Опыт показы­вает, что те здания, пере­крытия которых недостаточ­но жестко связаны с несу­щими стенами, при земле­трясениях повреждаются сильнее. Это относится, в первую очередь, к зданиям жесткой конструктивной схемы (например, кирпич­ным), в которых наличие из­ломов стен в плане может вызвать в местах сопряже­ния их по высоте этажа значительные усилия. Поэтому весьма важно для подобных зданий наличие сквоз­ных стен на всю ширину здания.</a:t>
            </a:r>
          </a:p>
        </p:txBody>
      </p:sp>
    </p:spTree>
    <p:extLst>
      <p:ext uri="{BB962C8B-B14F-4D97-AF65-F5344CB8AC3E}">
        <p14:creationId xmlns:p14="http://schemas.microsoft.com/office/powerpoint/2010/main" val="1425731982"/>
      </p:ext>
    </p:extLst>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1076164"/>
            <a:ext cx="861624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4000" dirty="0">
                <a:latin typeface="Times New Roman" pitchFamily="18" charset="0"/>
                <a:cs typeface="Times New Roman" pitchFamily="18" charset="0"/>
              </a:rPr>
              <a:t>Здания с жесткой конструктивной схемой имеют часто расположенные вертикальные диафрагмы (стены) с относительно малыми деформациями, которые близки по форме к сдвигу. Периоды колебаний таких систем, как правило, меньше 0,5 сек.</a:t>
            </a:r>
            <a:endParaRPr lang="ru-RU" sz="4000" dirty="0">
              <a:solidFill>
                <a:schemeClr val="accent4">
                  <a:lumMod val="40000"/>
                  <a:lumOff val="6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153333473"/>
      </p:ext>
    </p:extLst>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52400" y="429833"/>
            <a:ext cx="8616240"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3600" dirty="0">
                <a:latin typeface="Times New Roman" pitchFamily="18" charset="0"/>
                <a:cs typeface="Times New Roman" pitchFamily="18" charset="0"/>
              </a:rPr>
              <a:t>Здания с гибкой конструктивной схемой подвергаются преимущественно изгибной деформации. К зданиям этой категории относятся каркасные, которые в зависимости от высоты подвергаются не только изгибным, но и сдвиговым деформациям. </a:t>
            </a:r>
            <a:endParaRPr lang="ru-RU" sz="3600" dirty="0" smtClean="0">
              <a:latin typeface="Times New Roman" pitchFamily="18" charset="0"/>
              <a:cs typeface="Times New Roman" pitchFamily="18" charset="0"/>
            </a:endParaRPr>
          </a:p>
          <a:p>
            <a:r>
              <a:rPr lang="ru-RU" sz="2800" dirty="0" smtClean="0">
                <a:solidFill>
                  <a:schemeClr val="accent4">
                    <a:lumMod val="40000"/>
                    <a:lumOff val="60000"/>
                  </a:schemeClr>
                </a:solidFill>
                <a:latin typeface="Times New Roman" pitchFamily="18" charset="0"/>
                <a:cs typeface="Times New Roman" pitchFamily="18" charset="0"/>
              </a:rPr>
              <a:t>Здесь </a:t>
            </a:r>
            <a:r>
              <a:rPr lang="ru-RU" sz="2800" dirty="0">
                <a:solidFill>
                  <a:schemeClr val="accent4">
                    <a:lumMod val="40000"/>
                    <a:lumOff val="60000"/>
                  </a:schemeClr>
                </a:solidFill>
                <a:latin typeface="Times New Roman" pitchFamily="18" charset="0"/>
                <a:cs typeface="Times New Roman" pitchFamily="18" charset="0"/>
              </a:rPr>
              <a:t>горизонтальные смешения перекрытий от изгиба колонн будут значительно больше, чем повороты междуэтажных перекрытий, вызванных продольными де­формациями колонн в пределах этажей</a:t>
            </a:r>
          </a:p>
        </p:txBody>
      </p:sp>
    </p:spTree>
    <p:extLst>
      <p:ext uri="{BB962C8B-B14F-4D97-AF65-F5344CB8AC3E}">
        <p14:creationId xmlns:p14="http://schemas.microsoft.com/office/powerpoint/2010/main" val="675027391"/>
      </p:ext>
    </p:extLst>
  </p:cSld>
  <p:clrMapOvr>
    <a:masterClrMapping/>
  </p:clrMapOvr>
  <p:transition spd="med">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2"/>
          <p:cNvSpPr>
            <a:spLocks noGrp="1"/>
          </p:cNvSpPr>
          <p:nvPr>
            <p:ph type="subTitle" idx="1"/>
          </p:nvPr>
        </p:nvSpPr>
        <p:spPr>
          <a:xfrm>
            <a:off x="467544" y="620688"/>
            <a:ext cx="7993261" cy="5184576"/>
          </a:xfrm>
        </p:spPr>
        <p:txBody>
          <a:bodyPr/>
          <a:lstStyle/>
          <a:p>
            <a:r>
              <a:rPr lang="ru-RU" sz="4000" i="1" dirty="0" smtClean="0"/>
              <a:t> </a:t>
            </a:r>
            <a:endParaRPr lang="ru-RU" sz="4000" dirty="0"/>
          </a:p>
        </p:txBody>
      </p:sp>
      <p:sp>
        <p:nvSpPr>
          <p:cNvPr id="9" name="Заголовок 1"/>
          <p:cNvSpPr txBox="1">
            <a:spLocks/>
          </p:cNvSpPr>
          <p:nvPr/>
        </p:nvSpPr>
        <p:spPr>
          <a:xfrm>
            <a:off x="107504" y="166328"/>
            <a:ext cx="9036496" cy="332655"/>
          </a:xfrm>
          <a:prstGeom prst="rect">
            <a:avLst/>
          </a:prstGeom>
          <a:ln>
            <a:noFill/>
          </a:ln>
        </p:spPr>
        <p:txBody>
          <a:bodyPr lIns="0" tIns="0" rIns="18288" bIns="0">
            <a:normAutofit fontScale="700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ru-RU" sz="1800" dirty="0" smtClean="0">
                <a:latin typeface="Georgia" pitchFamily="18" charset="0"/>
              </a:rPr>
              <a:t>Тема: </a:t>
            </a:r>
            <a:r>
              <a:rPr lang="ru-RU" sz="1800" dirty="0">
                <a:latin typeface="Georgia" pitchFamily="18" charset="0"/>
              </a:rPr>
              <a:t>Общие конструктивно-планировочные требованиям </a:t>
            </a:r>
            <a:endParaRPr lang="ru-RU" sz="1800" dirty="0" smtClean="0">
              <a:latin typeface="Georgia" pitchFamily="18" charset="0"/>
            </a:endParaRPr>
          </a:p>
          <a:p>
            <a:pPr algn="ctr">
              <a:defRPr/>
            </a:pPr>
            <a:r>
              <a:rPr lang="ru-RU" sz="1800" dirty="0" smtClean="0">
                <a:latin typeface="Georgia" pitchFamily="18" charset="0"/>
              </a:rPr>
              <a:t>к </a:t>
            </a:r>
            <a:r>
              <a:rPr lang="ru-RU" sz="1800" dirty="0">
                <a:latin typeface="Georgia" pitchFamily="18" charset="0"/>
              </a:rPr>
              <a:t>зданиям и сооружениям</a:t>
            </a:r>
            <a:endParaRPr lang="ru-RU" sz="1800" dirty="0" smtClean="0"/>
          </a:p>
        </p:txBody>
      </p:sp>
      <p:sp>
        <p:nvSpPr>
          <p:cNvPr id="2"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6" name="Подзаголовок 2"/>
          <p:cNvSpPr txBox="1">
            <a:spLocks/>
          </p:cNvSpPr>
          <p:nvPr/>
        </p:nvSpPr>
        <p:spPr bwMode="auto">
          <a:xfrm>
            <a:off x="599808" y="620688"/>
            <a:ext cx="7993261" cy="5184576"/>
          </a:xfrm>
          <a:prstGeom prst="rect">
            <a:avLst/>
          </a:prstGeom>
          <a:noFill/>
          <a:ln w="9525">
            <a:noFill/>
            <a:miter lim="800000"/>
            <a:headEnd/>
            <a:tailEnd/>
          </a:ln>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endParaRPr lang="ru-RU" sz="3600" dirty="0"/>
          </a:p>
        </p:txBody>
      </p:sp>
      <p:sp>
        <p:nvSpPr>
          <p:cNvPr id="4" name="Rectangle 1"/>
          <p:cNvSpPr>
            <a:spLocks noChangeArrowheads="1"/>
          </p:cNvSpPr>
          <p:nvPr/>
        </p:nvSpPr>
        <p:spPr bwMode="auto">
          <a:xfrm>
            <a:off x="187886" y="1078636"/>
            <a:ext cx="861624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ru-RU" sz="3600" dirty="0">
                <a:solidFill>
                  <a:srgbClr val="0070C0"/>
                </a:solidFill>
                <a:latin typeface="Times New Roman" pitchFamily="18" charset="0"/>
                <a:cs typeface="Times New Roman" pitchFamily="18" charset="0"/>
              </a:rPr>
              <a:t>Инженерный ана­лиз последствий силь­ных землетрясений по­казывает, что хорошо переносят землетрясе­ния «жесткие здания</a:t>
            </a:r>
            <a:r>
              <a:rPr lang="ru-RU" sz="3600" dirty="0" smtClean="0">
                <a:solidFill>
                  <a:srgbClr val="0070C0"/>
                </a:solidFill>
                <a:latin typeface="Times New Roman" pitchFamily="18" charset="0"/>
                <a:cs typeface="Times New Roman" pitchFamily="18" charset="0"/>
              </a:rPr>
              <a:t>» на </a:t>
            </a:r>
            <a:r>
              <a:rPr lang="ru-RU" sz="3600" dirty="0">
                <a:solidFill>
                  <a:srgbClr val="0070C0"/>
                </a:solidFill>
                <a:latin typeface="Times New Roman" pitchFamily="18" charset="0"/>
                <a:cs typeface="Times New Roman" pitchFamily="18" charset="0"/>
              </a:rPr>
              <a:t>слабых грунтах и «гибкие здания» на плотных грунтах. </a:t>
            </a:r>
            <a:endParaRPr lang="ru-RU" sz="3600" dirty="0" smtClean="0">
              <a:solidFill>
                <a:srgbClr val="0070C0"/>
              </a:solidFill>
              <a:latin typeface="Times New Roman" pitchFamily="18" charset="0"/>
              <a:cs typeface="Times New Roman" pitchFamily="18" charset="0"/>
            </a:endParaRPr>
          </a:p>
          <a:p>
            <a:r>
              <a:rPr lang="ru-RU" sz="2800" dirty="0" smtClean="0">
                <a:latin typeface="Times New Roman" pitchFamily="18" charset="0"/>
                <a:cs typeface="Times New Roman" pitchFamily="18" charset="0"/>
              </a:rPr>
              <a:t>Од­нако </a:t>
            </a:r>
            <a:r>
              <a:rPr lang="ru-RU" sz="2800" dirty="0">
                <a:latin typeface="Times New Roman" pitchFamily="18" charset="0"/>
                <a:cs typeface="Times New Roman" pitchFamily="18" charset="0"/>
              </a:rPr>
              <a:t>не следует забы­вать, что во время землетрясения в </a:t>
            </a:r>
            <a:r>
              <a:rPr lang="ru-RU" sz="2800" dirty="0" err="1">
                <a:latin typeface="Times New Roman" pitchFamily="18" charset="0"/>
                <a:cs typeface="Times New Roman" pitchFamily="18" charset="0"/>
              </a:rPr>
              <a:t>Нии­гата</a:t>
            </a:r>
            <a:r>
              <a:rPr lang="ru-RU" sz="2800" dirty="0">
                <a:latin typeface="Times New Roman" pitchFamily="18" charset="0"/>
                <a:cs typeface="Times New Roman" pitchFamily="18" charset="0"/>
              </a:rPr>
              <a:t> (1964 г.) «жесткие здания» без поврежде­ния сильно наклонились или опрокинулись из-за больших деформаций (разжижения) грунта.</a:t>
            </a:r>
          </a:p>
        </p:txBody>
      </p:sp>
    </p:spTree>
    <p:extLst>
      <p:ext uri="{BB962C8B-B14F-4D97-AF65-F5344CB8AC3E}">
        <p14:creationId xmlns:p14="http://schemas.microsoft.com/office/powerpoint/2010/main" val="2538063758"/>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1639</TotalTime>
  <Words>2275</Words>
  <Application>Microsoft Office PowerPoint</Application>
  <PresentationFormat>Экран (4:3)</PresentationFormat>
  <Paragraphs>361</Paragraphs>
  <Slides>46</Slides>
  <Notes>46</Notes>
  <HiddenSlides>0</HiddenSlides>
  <MMClips>0</MMClips>
  <ScaleCrop>false</ScaleCrop>
  <HeadingPairs>
    <vt:vector size="4" baseType="variant">
      <vt:variant>
        <vt:lpstr>Тема</vt:lpstr>
      </vt:variant>
      <vt:variant>
        <vt:i4>1</vt:i4>
      </vt:variant>
      <vt:variant>
        <vt:lpstr>Заголовки слайдов</vt:lpstr>
      </vt:variant>
      <vt:variant>
        <vt:i4>46</vt:i4>
      </vt:variant>
    </vt:vector>
  </HeadingPairs>
  <TitlesOfParts>
    <vt:vector size="47" baseType="lpstr">
      <vt:lpstr>Воздушный поток</vt:lpstr>
      <vt:lpstr>Тема: Общие конструктивно-планировочные требованиям к зданиям и сооружениям.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5. Психологические аспекты в западно-европейской эстетике и теории архитектуры.</dc:title>
  <dc:creator>Пользователь Windows</dc:creator>
  <cp:lastModifiedBy>Home</cp:lastModifiedBy>
  <cp:revision>244</cp:revision>
  <cp:lastPrinted>2015-09-22T04:17:43Z</cp:lastPrinted>
  <dcterms:created xsi:type="dcterms:W3CDTF">2015-03-02T14:03:35Z</dcterms:created>
  <dcterms:modified xsi:type="dcterms:W3CDTF">2024-01-28T06:28:38Z</dcterms:modified>
</cp:coreProperties>
</file>